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39"/>
  </p:notesMasterIdLst>
  <p:sldIdLst>
    <p:sldId id="256" r:id="rId2"/>
    <p:sldId id="5024" r:id="rId3"/>
    <p:sldId id="4956" r:id="rId4"/>
    <p:sldId id="4957" r:id="rId5"/>
    <p:sldId id="4958" r:id="rId6"/>
    <p:sldId id="4959" r:id="rId7"/>
    <p:sldId id="4960" r:id="rId8"/>
    <p:sldId id="4961" r:id="rId9"/>
    <p:sldId id="4962" r:id="rId10"/>
    <p:sldId id="4964" r:id="rId11"/>
    <p:sldId id="4965" r:id="rId12"/>
    <p:sldId id="5025" r:id="rId13"/>
    <p:sldId id="5026" r:id="rId14"/>
    <p:sldId id="5014" r:id="rId15"/>
    <p:sldId id="4985" r:id="rId16"/>
    <p:sldId id="5021" r:id="rId17"/>
    <p:sldId id="5016" r:id="rId18"/>
    <p:sldId id="5020" r:id="rId19"/>
    <p:sldId id="5017" r:id="rId20"/>
    <p:sldId id="5019" r:id="rId21"/>
    <p:sldId id="4983" r:id="rId22"/>
    <p:sldId id="4986" r:id="rId23"/>
    <p:sldId id="4987" r:id="rId24"/>
    <p:sldId id="4988" r:id="rId25"/>
    <p:sldId id="4990" r:id="rId26"/>
    <p:sldId id="5022" r:id="rId27"/>
    <p:sldId id="5023" r:id="rId28"/>
    <p:sldId id="5027" r:id="rId29"/>
    <p:sldId id="5011" r:id="rId30"/>
    <p:sldId id="4993" r:id="rId31"/>
    <p:sldId id="4995" r:id="rId32"/>
    <p:sldId id="4994" r:id="rId33"/>
    <p:sldId id="4996" r:id="rId34"/>
    <p:sldId id="4997" r:id="rId35"/>
    <p:sldId id="5004" r:id="rId36"/>
    <p:sldId id="5028" r:id="rId37"/>
    <p:sldId id="5029" r:id="rId38"/>
  </p:sldIdLst>
  <p:sldSz cx="12192000" cy="6858000"/>
  <p:notesSz cx="6797675" cy="9926638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5EFFB"/>
    <a:srgbClr val="F4EFFB"/>
    <a:srgbClr val="E5E3FF"/>
    <a:srgbClr val="F1F612"/>
    <a:srgbClr val="4BFC0C"/>
    <a:srgbClr val="2A1304"/>
    <a:srgbClr val="5C2A08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672" autoAdjust="0"/>
    <p:restoredTop sz="96381" autoAdjust="0"/>
  </p:normalViewPr>
  <p:slideViewPr>
    <p:cSldViewPr snapToGrid="0">
      <p:cViewPr varScale="1">
        <p:scale>
          <a:sx n="121" d="100"/>
          <a:sy n="121" d="100"/>
        </p:scale>
        <p:origin x="1896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5152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9" y="1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CC66D-F2E4-47FC-BB84-B636D4116CA1}" type="datetimeFigureOut">
              <a:rPr lang="de-CH" smtClean="0"/>
              <a:t>13.09.2024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1243013"/>
            <a:ext cx="5946775" cy="3346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1" y="4776789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9" y="9429750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C5C0BC-BD97-46EC-88C5-9D3D58B4C98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36191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14402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810537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so </a:t>
            </a:r>
            <a:r>
              <a:rPr lang="de-CH" dirty="0" err="1"/>
              <a:t>far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llm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 </a:t>
            </a:r>
            <a:r>
              <a:rPr lang="de-CH" dirty="0" err="1"/>
              <a:t>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architecture</a:t>
            </a:r>
            <a:r>
              <a:rPr lang="de-CH" dirty="0"/>
              <a:t> </a:t>
            </a:r>
            <a:r>
              <a:rPr lang="de-CH" dirty="0" err="1"/>
              <a:t>looks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like </a:t>
            </a:r>
            <a:r>
              <a:rPr lang="de-CH" dirty="0" err="1"/>
              <a:t>this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question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all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search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pages</a:t>
            </a:r>
            <a:r>
              <a:rPr lang="de-CH" dirty="0"/>
              <a:t>, </a:t>
            </a:r>
            <a:r>
              <a:rPr lang="de-CH" dirty="0" err="1"/>
              <a:t>paragraphs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other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match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along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original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instructions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thus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depends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added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load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start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pile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taking</a:t>
            </a:r>
            <a:r>
              <a:rPr lang="de-CH" dirty="0"/>
              <a:t> care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ocr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image</a:t>
            </a:r>
            <a:r>
              <a:rPr lang="de-CH" dirty="0"/>
              <a:t> </a:t>
            </a:r>
            <a:r>
              <a:rPr lang="de-CH" dirty="0" err="1"/>
              <a:t>recognition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turn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.</a:t>
            </a:r>
          </a:p>
          <a:p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in a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sensitive </a:t>
            </a:r>
            <a:r>
              <a:rPr lang="de-CH" dirty="0" err="1"/>
              <a:t>are</a:t>
            </a:r>
            <a:r>
              <a:rPr lang="de-CH" dirty="0"/>
              <a:t> – like </a:t>
            </a:r>
            <a:r>
              <a:rPr lang="de-CH" dirty="0" err="1"/>
              <a:t>olli</a:t>
            </a:r>
            <a:r>
              <a:rPr lang="de-CH" dirty="0"/>
              <a:t> in an </a:t>
            </a:r>
            <a:r>
              <a:rPr lang="de-CH" dirty="0" err="1"/>
              <a:t>insurance</a:t>
            </a:r>
            <a:r>
              <a:rPr lang="de-CH" dirty="0"/>
              <a:t> - 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remove</a:t>
            </a:r>
            <a:r>
              <a:rPr lang="de-CH" dirty="0"/>
              <a:t> all </a:t>
            </a:r>
            <a:r>
              <a:rPr lang="de-CH" dirty="0" err="1"/>
              <a:t>person</a:t>
            </a:r>
            <a:r>
              <a:rPr lang="de-CH" dirty="0"/>
              <a:t>-</a:t>
            </a:r>
            <a:r>
              <a:rPr lang="de-CH" dirty="0" err="1"/>
              <a:t>identifying</a:t>
            </a:r>
            <a:r>
              <a:rPr lang="de-CH" dirty="0"/>
              <a:t>-information,</a:t>
            </a:r>
          </a:p>
          <a:p>
            <a:r>
              <a:rPr lang="de-CH" dirty="0"/>
              <a:t>Like </a:t>
            </a:r>
            <a:r>
              <a:rPr lang="de-CH" dirty="0" err="1"/>
              <a:t>names</a:t>
            </a:r>
            <a:r>
              <a:rPr lang="de-CH" dirty="0"/>
              <a:t>, social </a:t>
            </a:r>
            <a:r>
              <a:rPr lang="de-CH" dirty="0" err="1"/>
              <a:t>security</a:t>
            </a:r>
            <a:r>
              <a:rPr lang="de-CH" dirty="0"/>
              <a:t> </a:t>
            </a:r>
            <a:r>
              <a:rPr lang="de-CH" dirty="0" err="1"/>
              <a:t>numbers</a:t>
            </a:r>
            <a:r>
              <a:rPr lang="de-CH" dirty="0"/>
              <a:t>, </a:t>
            </a:r>
            <a:r>
              <a:rPr lang="de-CH" dirty="0" err="1"/>
              <a:t>adresses</a:t>
            </a:r>
            <a:r>
              <a:rPr lang="de-CH" dirty="0"/>
              <a:t> and so on.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itself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do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semantic</a:t>
            </a:r>
            <a:r>
              <a:rPr lang="de-CH" dirty="0"/>
              <a:t> </a:t>
            </a:r>
            <a:r>
              <a:rPr lang="de-CH" dirty="0" err="1"/>
              <a:t>matching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document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All in all </a:t>
            </a:r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many</a:t>
            </a:r>
            <a:r>
              <a:rPr lang="de-CH" dirty="0"/>
              <a:t> different </a:t>
            </a:r>
            <a:r>
              <a:rPr lang="de-CH" dirty="0" err="1"/>
              <a:t>modles</a:t>
            </a:r>
            <a:r>
              <a:rPr lang="de-CH" dirty="0"/>
              <a:t> </a:t>
            </a:r>
            <a:r>
              <a:rPr lang="de-CH" dirty="0" err="1"/>
              <a:t>collaborating</a:t>
            </a:r>
            <a:r>
              <a:rPr lang="de-CH" dirty="0"/>
              <a:t>. </a:t>
            </a:r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ensure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all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prem</a:t>
            </a:r>
            <a:r>
              <a:rPr lang="de-CH" dirty="0"/>
              <a:t>.</a:t>
            </a:r>
          </a:p>
          <a:p>
            <a:r>
              <a:rPr lang="de-CH" dirty="0"/>
              <a:t>Building a </a:t>
            </a:r>
            <a:r>
              <a:rPr lang="de-CH" dirty="0" err="1"/>
              <a:t>prototypical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works</a:t>
            </a:r>
            <a:r>
              <a:rPr lang="de-CH" dirty="0"/>
              <a:t> «</a:t>
            </a:r>
            <a:r>
              <a:rPr lang="de-CH" dirty="0" err="1"/>
              <a:t>somehow</a:t>
            </a:r>
            <a:r>
              <a:rPr lang="de-CH" dirty="0"/>
              <a:t>»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thing</a:t>
            </a:r>
            <a:r>
              <a:rPr lang="de-CH" dirty="0"/>
              <a:t>,</a:t>
            </a:r>
          </a:p>
          <a:p>
            <a:r>
              <a:rPr lang="de-CH" dirty="0"/>
              <a:t>Building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operated</a:t>
            </a:r>
            <a:r>
              <a:rPr lang="de-CH" dirty="0"/>
              <a:t> &amp; </a:t>
            </a:r>
            <a:r>
              <a:rPr lang="de-CH" dirty="0" err="1"/>
              <a:t>maintained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time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very</a:t>
            </a:r>
            <a:r>
              <a:rPr lang="de-CH" dirty="0"/>
              <a:t> different </a:t>
            </a:r>
            <a:r>
              <a:rPr lang="de-CH" dirty="0" err="1"/>
              <a:t>story</a:t>
            </a:r>
            <a:r>
              <a:rPr lang="de-CH" dirty="0"/>
              <a:t>.</a:t>
            </a:r>
          </a:p>
          <a:p>
            <a:r>
              <a:rPr lang="de-CH" dirty="0"/>
              <a:t>Even a </a:t>
            </a:r>
            <a:r>
              <a:rPr lang="de-CH" dirty="0" err="1"/>
              <a:t>small</a:t>
            </a:r>
            <a:r>
              <a:rPr lang="de-CH" dirty="0"/>
              <a:t> </a:t>
            </a:r>
            <a:r>
              <a:rPr lang="de-CH" dirty="0" err="1"/>
              <a:t>change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update in </a:t>
            </a:r>
            <a:r>
              <a:rPr lang="de-CH" dirty="0" err="1"/>
              <a:t>any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systems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avoid</a:t>
            </a:r>
            <a:r>
              <a:rPr lang="de-CH" dirty="0"/>
              <a:t> </a:t>
            </a:r>
            <a:r>
              <a:rPr lang="de-CH" dirty="0" err="1"/>
              <a:t>regressions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at least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able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created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surprisingly</a:t>
            </a:r>
            <a:r>
              <a:rPr lang="de-CH" dirty="0"/>
              <a:t> </a:t>
            </a:r>
            <a:r>
              <a:rPr lang="de-CH" dirty="0" err="1"/>
              <a:t>difficulty</a:t>
            </a:r>
            <a:r>
              <a:rPr lang="de-CH" dirty="0"/>
              <a:t>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236311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so </a:t>
            </a:r>
            <a:r>
              <a:rPr lang="de-CH" dirty="0" err="1"/>
              <a:t>far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llm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 </a:t>
            </a:r>
            <a:r>
              <a:rPr lang="de-CH" dirty="0" err="1"/>
              <a:t>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architecture</a:t>
            </a:r>
            <a:r>
              <a:rPr lang="de-CH" dirty="0"/>
              <a:t> </a:t>
            </a:r>
            <a:r>
              <a:rPr lang="de-CH" dirty="0" err="1"/>
              <a:t>looks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like </a:t>
            </a:r>
            <a:r>
              <a:rPr lang="de-CH" dirty="0" err="1"/>
              <a:t>this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question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all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search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pages</a:t>
            </a:r>
            <a:r>
              <a:rPr lang="de-CH" dirty="0"/>
              <a:t>, </a:t>
            </a:r>
            <a:r>
              <a:rPr lang="de-CH" dirty="0" err="1"/>
              <a:t>paragraphs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other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match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along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original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instructions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thus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depends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added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load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start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pile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taking</a:t>
            </a:r>
            <a:r>
              <a:rPr lang="de-CH" dirty="0"/>
              <a:t> care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ocr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image</a:t>
            </a:r>
            <a:r>
              <a:rPr lang="de-CH" dirty="0"/>
              <a:t> </a:t>
            </a:r>
            <a:r>
              <a:rPr lang="de-CH" dirty="0" err="1"/>
              <a:t>recognition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turn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.</a:t>
            </a:r>
          </a:p>
          <a:p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in a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sensitive </a:t>
            </a:r>
            <a:r>
              <a:rPr lang="de-CH" dirty="0" err="1"/>
              <a:t>are</a:t>
            </a:r>
            <a:r>
              <a:rPr lang="de-CH" dirty="0"/>
              <a:t> – like </a:t>
            </a:r>
            <a:r>
              <a:rPr lang="de-CH" dirty="0" err="1"/>
              <a:t>olli</a:t>
            </a:r>
            <a:r>
              <a:rPr lang="de-CH" dirty="0"/>
              <a:t> in an </a:t>
            </a:r>
            <a:r>
              <a:rPr lang="de-CH" dirty="0" err="1"/>
              <a:t>insurance</a:t>
            </a:r>
            <a:r>
              <a:rPr lang="de-CH" dirty="0"/>
              <a:t> - 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remove</a:t>
            </a:r>
            <a:r>
              <a:rPr lang="de-CH" dirty="0"/>
              <a:t> all </a:t>
            </a:r>
            <a:r>
              <a:rPr lang="de-CH" dirty="0" err="1"/>
              <a:t>person</a:t>
            </a:r>
            <a:r>
              <a:rPr lang="de-CH" dirty="0"/>
              <a:t>-</a:t>
            </a:r>
            <a:r>
              <a:rPr lang="de-CH" dirty="0" err="1"/>
              <a:t>identifying</a:t>
            </a:r>
            <a:r>
              <a:rPr lang="de-CH" dirty="0"/>
              <a:t>-information,</a:t>
            </a:r>
          </a:p>
          <a:p>
            <a:r>
              <a:rPr lang="de-CH" dirty="0"/>
              <a:t>Like </a:t>
            </a:r>
            <a:r>
              <a:rPr lang="de-CH" dirty="0" err="1"/>
              <a:t>names</a:t>
            </a:r>
            <a:r>
              <a:rPr lang="de-CH" dirty="0"/>
              <a:t>, social </a:t>
            </a:r>
            <a:r>
              <a:rPr lang="de-CH" dirty="0" err="1"/>
              <a:t>security</a:t>
            </a:r>
            <a:r>
              <a:rPr lang="de-CH" dirty="0"/>
              <a:t> </a:t>
            </a:r>
            <a:r>
              <a:rPr lang="de-CH" dirty="0" err="1"/>
              <a:t>numbers</a:t>
            </a:r>
            <a:r>
              <a:rPr lang="de-CH" dirty="0"/>
              <a:t>, </a:t>
            </a:r>
            <a:r>
              <a:rPr lang="de-CH" dirty="0" err="1"/>
              <a:t>adresses</a:t>
            </a:r>
            <a:r>
              <a:rPr lang="de-CH" dirty="0"/>
              <a:t> and so on.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itself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do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semantic</a:t>
            </a:r>
            <a:r>
              <a:rPr lang="de-CH" dirty="0"/>
              <a:t> </a:t>
            </a:r>
            <a:r>
              <a:rPr lang="de-CH" dirty="0" err="1"/>
              <a:t>matching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document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All in all </a:t>
            </a:r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many</a:t>
            </a:r>
            <a:r>
              <a:rPr lang="de-CH" dirty="0"/>
              <a:t> different </a:t>
            </a:r>
            <a:r>
              <a:rPr lang="de-CH" dirty="0" err="1"/>
              <a:t>modles</a:t>
            </a:r>
            <a:r>
              <a:rPr lang="de-CH" dirty="0"/>
              <a:t> </a:t>
            </a:r>
            <a:r>
              <a:rPr lang="de-CH" dirty="0" err="1"/>
              <a:t>collaborating</a:t>
            </a:r>
            <a:r>
              <a:rPr lang="de-CH" dirty="0"/>
              <a:t>. </a:t>
            </a:r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ensure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all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prem</a:t>
            </a:r>
            <a:r>
              <a:rPr lang="de-CH" dirty="0"/>
              <a:t>.</a:t>
            </a:r>
          </a:p>
          <a:p>
            <a:r>
              <a:rPr lang="de-CH" dirty="0"/>
              <a:t>Building a </a:t>
            </a:r>
            <a:r>
              <a:rPr lang="de-CH" dirty="0" err="1"/>
              <a:t>prototypical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works</a:t>
            </a:r>
            <a:r>
              <a:rPr lang="de-CH" dirty="0"/>
              <a:t> «</a:t>
            </a:r>
            <a:r>
              <a:rPr lang="de-CH" dirty="0" err="1"/>
              <a:t>somehow</a:t>
            </a:r>
            <a:r>
              <a:rPr lang="de-CH" dirty="0"/>
              <a:t>»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thing</a:t>
            </a:r>
            <a:r>
              <a:rPr lang="de-CH" dirty="0"/>
              <a:t>,</a:t>
            </a:r>
          </a:p>
          <a:p>
            <a:r>
              <a:rPr lang="de-CH" dirty="0"/>
              <a:t>Building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operated</a:t>
            </a:r>
            <a:r>
              <a:rPr lang="de-CH" dirty="0"/>
              <a:t> &amp; </a:t>
            </a:r>
            <a:r>
              <a:rPr lang="de-CH" dirty="0" err="1"/>
              <a:t>maintained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time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very</a:t>
            </a:r>
            <a:r>
              <a:rPr lang="de-CH" dirty="0"/>
              <a:t> different </a:t>
            </a:r>
            <a:r>
              <a:rPr lang="de-CH" dirty="0" err="1"/>
              <a:t>story</a:t>
            </a:r>
            <a:r>
              <a:rPr lang="de-CH" dirty="0"/>
              <a:t>.</a:t>
            </a:r>
          </a:p>
          <a:p>
            <a:r>
              <a:rPr lang="de-CH" dirty="0"/>
              <a:t>Even a </a:t>
            </a:r>
            <a:r>
              <a:rPr lang="de-CH" dirty="0" err="1"/>
              <a:t>small</a:t>
            </a:r>
            <a:r>
              <a:rPr lang="de-CH" dirty="0"/>
              <a:t> </a:t>
            </a:r>
            <a:r>
              <a:rPr lang="de-CH" dirty="0" err="1"/>
              <a:t>change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update in </a:t>
            </a:r>
            <a:r>
              <a:rPr lang="de-CH" dirty="0" err="1"/>
              <a:t>any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systems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avoid</a:t>
            </a:r>
            <a:r>
              <a:rPr lang="de-CH" dirty="0"/>
              <a:t> </a:t>
            </a:r>
            <a:r>
              <a:rPr lang="de-CH" dirty="0" err="1"/>
              <a:t>regressions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at least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able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created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surprisingly</a:t>
            </a:r>
            <a:r>
              <a:rPr lang="de-CH" dirty="0"/>
              <a:t> </a:t>
            </a:r>
            <a:r>
              <a:rPr lang="de-CH" dirty="0" err="1"/>
              <a:t>difficulty</a:t>
            </a:r>
            <a:r>
              <a:rPr lang="de-CH" dirty="0"/>
              <a:t>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911628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f142f3099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f142f3099b_0_83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30413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so </a:t>
            </a:r>
            <a:r>
              <a:rPr lang="de-CH" dirty="0" err="1"/>
              <a:t>far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llm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 </a:t>
            </a:r>
            <a:r>
              <a:rPr lang="de-CH" dirty="0" err="1"/>
              <a:t>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architecture</a:t>
            </a:r>
            <a:r>
              <a:rPr lang="de-CH" dirty="0"/>
              <a:t> </a:t>
            </a:r>
            <a:r>
              <a:rPr lang="de-CH" dirty="0" err="1"/>
              <a:t>looks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like </a:t>
            </a:r>
            <a:r>
              <a:rPr lang="de-CH" dirty="0" err="1"/>
              <a:t>this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question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all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search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pages</a:t>
            </a:r>
            <a:r>
              <a:rPr lang="de-CH" dirty="0"/>
              <a:t>, </a:t>
            </a:r>
            <a:r>
              <a:rPr lang="de-CH" dirty="0" err="1"/>
              <a:t>paragraphs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other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match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along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original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instructions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thus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depends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added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load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start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pile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taking</a:t>
            </a:r>
            <a:r>
              <a:rPr lang="de-CH" dirty="0"/>
              <a:t> care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ocr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image</a:t>
            </a:r>
            <a:r>
              <a:rPr lang="de-CH" dirty="0"/>
              <a:t> </a:t>
            </a:r>
            <a:r>
              <a:rPr lang="de-CH" dirty="0" err="1"/>
              <a:t>recognition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turn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.</a:t>
            </a:r>
          </a:p>
          <a:p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in a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sensitive </a:t>
            </a:r>
            <a:r>
              <a:rPr lang="de-CH" dirty="0" err="1"/>
              <a:t>are</a:t>
            </a:r>
            <a:r>
              <a:rPr lang="de-CH" dirty="0"/>
              <a:t> – like </a:t>
            </a:r>
            <a:r>
              <a:rPr lang="de-CH" dirty="0" err="1"/>
              <a:t>olli</a:t>
            </a:r>
            <a:r>
              <a:rPr lang="de-CH" dirty="0"/>
              <a:t> in an </a:t>
            </a:r>
            <a:r>
              <a:rPr lang="de-CH" dirty="0" err="1"/>
              <a:t>insurance</a:t>
            </a:r>
            <a:r>
              <a:rPr lang="de-CH" dirty="0"/>
              <a:t> - 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remove</a:t>
            </a:r>
            <a:r>
              <a:rPr lang="de-CH" dirty="0"/>
              <a:t> all </a:t>
            </a:r>
            <a:r>
              <a:rPr lang="de-CH" dirty="0" err="1"/>
              <a:t>person</a:t>
            </a:r>
            <a:r>
              <a:rPr lang="de-CH" dirty="0"/>
              <a:t>-</a:t>
            </a:r>
            <a:r>
              <a:rPr lang="de-CH" dirty="0" err="1"/>
              <a:t>identifying</a:t>
            </a:r>
            <a:r>
              <a:rPr lang="de-CH" dirty="0"/>
              <a:t>-information,</a:t>
            </a:r>
          </a:p>
          <a:p>
            <a:r>
              <a:rPr lang="de-CH" dirty="0"/>
              <a:t>Like </a:t>
            </a:r>
            <a:r>
              <a:rPr lang="de-CH" dirty="0" err="1"/>
              <a:t>names</a:t>
            </a:r>
            <a:r>
              <a:rPr lang="de-CH" dirty="0"/>
              <a:t>, social </a:t>
            </a:r>
            <a:r>
              <a:rPr lang="de-CH" dirty="0" err="1"/>
              <a:t>security</a:t>
            </a:r>
            <a:r>
              <a:rPr lang="de-CH" dirty="0"/>
              <a:t> </a:t>
            </a:r>
            <a:r>
              <a:rPr lang="de-CH" dirty="0" err="1"/>
              <a:t>numbers</a:t>
            </a:r>
            <a:r>
              <a:rPr lang="de-CH" dirty="0"/>
              <a:t>, </a:t>
            </a:r>
            <a:r>
              <a:rPr lang="de-CH" dirty="0" err="1"/>
              <a:t>adresses</a:t>
            </a:r>
            <a:r>
              <a:rPr lang="de-CH" dirty="0"/>
              <a:t> and so on.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itself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do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semantic</a:t>
            </a:r>
            <a:r>
              <a:rPr lang="de-CH" dirty="0"/>
              <a:t> </a:t>
            </a:r>
            <a:r>
              <a:rPr lang="de-CH" dirty="0" err="1"/>
              <a:t>matching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document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All in all </a:t>
            </a:r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many</a:t>
            </a:r>
            <a:r>
              <a:rPr lang="de-CH" dirty="0"/>
              <a:t> different </a:t>
            </a:r>
            <a:r>
              <a:rPr lang="de-CH" dirty="0" err="1"/>
              <a:t>modles</a:t>
            </a:r>
            <a:r>
              <a:rPr lang="de-CH" dirty="0"/>
              <a:t> </a:t>
            </a:r>
            <a:r>
              <a:rPr lang="de-CH" dirty="0" err="1"/>
              <a:t>collaborating</a:t>
            </a:r>
            <a:r>
              <a:rPr lang="de-CH" dirty="0"/>
              <a:t>. </a:t>
            </a:r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ensure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all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prem</a:t>
            </a:r>
            <a:r>
              <a:rPr lang="de-CH" dirty="0"/>
              <a:t>.</a:t>
            </a:r>
          </a:p>
          <a:p>
            <a:r>
              <a:rPr lang="de-CH" dirty="0"/>
              <a:t>Building a </a:t>
            </a:r>
            <a:r>
              <a:rPr lang="de-CH" dirty="0" err="1"/>
              <a:t>prototypical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works</a:t>
            </a:r>
            <a:r>
              <a:rPr lang="de-CH" dirty="0"/>
              <a:t> «</a:t>
            </a:r>
            <a:r>
              <a:rPr lang="de-CH" dirty="0" err="1"/>
              <a:t>somehow</a:t>
            </a:r>
            <a:r>
              <a:rPr lang="de-CH" dirty="0"/>
              <a:t>»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thing</a:t>
            </a:r>
            <a:r>
              <a:rPr lang="de-CH" dirty="0"/>
              <a:t>,</a:t>
            </a:r>
          </a:p>
          <a:p>
            <a:r>
              <a:rPr lang="de-CH" dirty="0"/>
              <a:t>Building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operated</a:t>
            </a:r>
            <a:r>
              <a:rPr lang="de-CH" dirty="0"/>
              <a:t> &amp; </a:t>
            </a:r>
            <a:r>
              <a:rPr lang="de-CH" dirty="0" err="1"/>
              <a:t>maintained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time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very</a:t>
            </a:r>
            <a:r>
              <a:rPr lang="de-CH" dirty="0"/>
              <a:t> different </a:t>
            </a:r>
            <a:r>
              <a:rPr lang="de-CH" dirty="0" err="1"/>
              <a:t>story</a:t>
            </a:r>
            <a:r>
              <a:rPr lang="de-CH" dirty="0"/>
              <a:t>.</a:t>
            </a:r>
          </a:p>
          <a:p>
            <a:r>
              <a:rPr lang="de-CH" dirty="0"/>
              <a:t>Even a </a:t>
            </a:r>
            <a:r>
              <a:rPr lang="de-CH" dirty="0" err="1"/>
              <a:t>small</a:t>
            </a:r>
            <a:r>
              <a:rPr lang="de-CH" dirty="0"/>
              <a:t> </a:t>
            </a:r>
            <a:r>
              <a:rPr lang="de-CH" dirty="0" err="1"/>
              <a:t>change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update in </a:t>
            </a:r>
            <a:r>
              <a:rPr lang="de-CH" dirty="0" err="1"/>
              <a:t>any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systems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avoid</a:t>
            </a:r>
            <a:r>
              <a:rPr lang="de-CH" dirty="0"/>
              <a:t> </a:t>
            </a:r>
            <a:r>
              <a:rPr lang="de-CH" dirty="0" err="1"/>
              <a:t>regressions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at least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able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created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surprisingly</a:t>
            </a:r>
            <a:r>
              <a:rPr lang="de-CH" dirty="0"/>
              <a:t> </a:t>
            </a:r>
            <a:r>
              <a:rPr lang="de-CH" dirty="0" err="1"/>
              <a:t>difficulty</a:t>
            </a:r>
            <a:r>
              <a:rPr lang="de-CH" dirty="0"/>
              <a:t>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962143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54816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f142f3099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f142f3099b_0_83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34235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f142f3099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f142f3099b_0_83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a send the same model the same question twice, you may well get 2 different answers.</a:t>
            </a:r>
          </a:p>
          <a:p>
            <a:r>
              <a:rPr lang="en-US" dirty="0"/>
              <a:t>And both maybe valid.</a:t>
            </a:r>
          </a:p>
          <a:p>
            <a:r>
              <a:rPr lang="en-US" dirty="0"/>
              <a:t>To decide if a generated answer is okay, we can’t compare to a reference anymore. </a:t>
            </a:r>
          </a:p>
          <a:p>
            <a:r>
              <a:rPr lang="en-US" dirty="0"/>
              <a:t>This makes Unit testing, detecting regressions or debugging may get quite painful.</a:t>
            </a:r>
          </a:p>
          <a:p>
            <a:endParaRPr lang="en-US" dirty="0"/>
          </a:p>
          <a:p>
            <a:r>
              <a:rPr lang="en-US" dirty="0"/>
              <a:t>Comparing the impact of an model change - for example due to quantization – also becomes a real headache.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a nutshell: equality testing is not an option anymore.</a:t>
            </a:r>
          </a:p>
          <a:p>
            <a:endParaRPr lang="en-US" dirty="0"/>
          </a:p>
          <a:p>
            <a:r>
              <a:rPr lang="en-US" dirty="0"/>
              <a:t>A good but expensive way is to ask humans to do the evaluation.</a:t>
            </a:r>
          </a:p>
          <a:p>
            <a:r>
              <a:rPr lang="en-US" dirty="0"/>
              <a:t>This is great to build up the gut feeling.</a:t>
            </a:r>
          </a:p>
          <a:p>
            <a:r>
              <a:rPr lang="en-US" dirty="0"/>
              <a:t>But who wants to become a part of a build-pipeline ?</a:t>
            </a:r>
          </a:p>
          <a:p>
            <a:endParaRPr lang="en-US" dirty="0"/>
          </a:p>
          <a:p>
            <a:r>
              <a:rPr lang="en-US" dirty="0"/>
              <a:t>Even when you have a few interns at hand, you need a set of criteria.</a:t>
            </a:r>
          </a:p>
          <a:p>
            <a:r>
              <a:rPr lang="en-US" dirty="0"/>
              <a:t>For example an answer may be correct but written in an unprofessional style.</a:t>
            </a:r>
          </a:p>
          <a:p>
            <a:endParaRPr lang="en-US" dirty="0"/>
          </a:p>
          <a:p>
            <a:r>
              <a:rPr lang="en-US" dirty="0"/>
              <a:t>Note that we don’t always need a ground-truth – meaning a “true reference answer”.</a:t>
            </a:r>
          </a:p>
          <a:p>
            <a:r>
              <a:rPr lang="en-US" dirty="0"/>
              <a:t>For example we often can detect contradictions without knowing the “real truth”.</a:t>
            </a:r>
          </a:p>
          <a:p>
            <a:endParaRPr lang="en-US" dirty="0"/>
          </a:p>
          <a:p>
            <a:r>
              <a:rPr lang="en-US" dirty="0"/>
              <a:t>People tried for quite a while to use statistics. But this did not work very well.</a:t>
            </a:r>
          </a:p>
          <a:p>
            <a:endParaRPr lang="en-US" dirty="0"/>
          </a:p>
          <a:p>
            <a:r>
              <a:rPr lang="en-US" dirty="0"/>
              <a:t>They key idea is to ask a model to evaluate each criteria separately.</a:t>
            </a:r>
          </a:p>
          <a:p>
            <a:r>
              <a:rPr lang="en-US" dirty="0"/>
              <a:t>Thus turning the </a:t>
            </a:r>
            <a:r>
              <a:rPr lang="en-US" dirty="0" err="1"/>
              <a:t>llm</a:t>
            </a:r>
            <a:r>
              <a:rPr lang="en-US" dirty="0"/>
              <a:t> into a judge.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5C0BC-BD97-46EC-88C5-9D3D58B4C980}" type="slidenum">
              <a:rPr lang="de-CH" smtClean="0"/>
              <a:t>22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093060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95244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5C0BC-BD97-46EC-88C5-9D3D58B4C980}" type="slidenum">
              <a:rPr lang="de-CH" smtClean="0"/>
              <a:t>23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278874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4983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so </a:t>
            </a:r>
            <a:r>
              <a:rPr lang="de-CH" dirty="0" err="1"/>
              <a:t>far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llm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 </a:t>
            </a:r>
            <a:r>
              <a:rPr lang="de-CH" dirty="0" err="1"/>
              <a:t>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architecture</a:t>
            </a:r>
            <a:r>
              <a:rPr lang="de-CH" dirty="0"/>
              <a:t> </a:t>
            </a:r>
            <a:r>
              <a:rPr lang="de-CH" dirty="0" err="1"/>
              <a:t>looks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like </a:t>
            </a:r>
            <a:r>
              <a:rPr lang="de-CH" dirty="0" err="1"/>
              <a:t>this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question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all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search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pages</a:t>
            </a:r>
            <a:r>
              <a:rPr lang="de-CH" dirty="0"/>
              <a:t>, </a:t>
            </a:r>
            <a:r>
              <a:rPr lang="de-CH" dirty="0" err="1"/>
              <a:t>paragraphs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other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match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along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original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instructions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thus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depends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added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load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start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pile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taking</a:t>
            </a:r>
            <a:r>
              <a:rPr lang="de-CH" dirty="0"/>
              <a:t> care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ocr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image</a:t>
            </a:r>
            <a:r>
              <a:rPr lang="de-CH" dirty="0"/>
              <a:t> </a:t>
            </a:r>
            <a:r>
              <a:rPr lang="de-CH" dirty="0" err="1"/>
              <a:t>recognition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turn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.</a:t>
            </a:r>
          </a:p>
          <a:p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in a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sensitive </a:t>
            </a:r>
            <a:r>
              <a:rPr lang="de-CH" dirty="0" err="1"/>
              <a:t>are</a:t>
            </a:r>
            <a:r>
              <a:rPr lang="de-CH" dirty="0"/>
              <a:t> – like </a:t>
            </a:r>
            <a:r>
              <a:rPr lang="de-CH" dirty="0" err="1"/>
              <a:t>olli</a:t>
            </a:r>
            <a:r>
              <a:rPr lang="de-CH" dirty="0"/>
              <a:t> in an </a:t>
            </a:r>
            <a:r>
              <a:rPr lang="de-CH" dirty="0" err="1"/>
              <a:t>insurance</a:t>
            </a:r>
            <a:r>
              <a:rPr lang="de-CH" dirty="0"/>
              <a:t> - 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remove</a:t>
            </a:r>
            <a:r>
              <a:rPr lang="de-CH" dirty="0"/>
              <a:t> all </a:t>
            </a:r>
            <a:r>
              <a:rPr lang="de-CH" dirty="0" err="1"/>
              <a:t>person</a:t>
            </a:r>
            <a:r>
              <a:rPr lang="de-CH" dirty="0"/>
              <a:t>-</a:t>
            </a:r>
            <a:r>
              <a:rPr lang="de-CH" dirty="0" err="1"/>
              <a:t>identifying</a:t>
            </a:r>
            <a:r>
              <a:rPr lang="de-CH" dirty="0"/>
              <a:t>-information,</a:t>
            </a:r>
          </a:p>
          <a:p>
            <a:r>
              <a:rPr lang="de-CH" dirty="0"/>
              <a:t>Like </a:t>
            </a:r>
            <a:r>
              <a:rPr lang="de-CH" dirty="0" err="1"/>
              <a:t>names</a:t>
            </a:r>
            <a:r>
              <a:rPr lang="de-CH" dirty="0"/>
              <a:t>, social </a:t>
            </a:r>
            <a:r>
              <a:rPr lang="de-CH" dirty="0" err="1"/>
              <a:t>security</a:t>
            </a:r>
            <a:r>
              <a:rPr lang="de-CH" dirty="0"/>
              <a:t> </a:t>
            </a:r>
            <a:r>
              <a:rPr lang="de-CH" dirty="0" err="1"/>
              <a:t>numbers</a:t>
            </a:r>
            <a:r>
              <a:rPr lang="de-CH" dirty="0"/>
              <a:t>, </a:t>
            </a:r>
            <a:r>
              <a:rPr lang="de-CH" dirty="0" err="1"/>
              <a:t>adresses</a:t>
            </a:r>
            <a:r>
              <a:rPr lang="de-CH" dirty="0"/>
              <a:t> and so on.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itself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do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semantic</a:t>
            </a:r>
            <a:r>
              <a:rPr lang="de-CH" dirty="0"/>
              <a:t> </a:t>
            </a:r>
            <a:r>
              <a:rPr lang="de-CH" dirty="0" err="1"/>
              <a:t>matching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document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All in all </a:t>
            </a:r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many</a:t>
            </a:r>
            <a:r>
              <a:rPr lang="de-CH" dirty="0"/>
              <a:t> different </a:t>
            </a:r>
            <a:r>
              <a:rPr lang="de-CH" dirty="0" err="1"/>
              <a:t>modles</a:t>
            </a:r>
            <a:r>
              <a:rPr lang="de-CH" dirty="0"/>
              <a:t> </a:t>
            </a:r>
            <a:r>
              <a:rPr lang="de-CH" dirty="0" err="1"/>
              <a:t>collaborating</a:t>
            </a:r>
            <a:r>
              <a:rPr lang="de-CH" dirty="0"/>
              <a:t>. </a:t>
            </a:r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ensure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all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prem</a:t>
            </a:r>
            <a:r>
              <a:rPr lang="de-CH" dirty="0"/>
              <a:t>.</a:t>
            </a:r>
          </a:p>
          <a:p>
            <a:r>
              <a:rPr lang="de-CH" dirty="0"/>
              <a:t>Building a </a:t>
            </a:r>
            <a:r>
              <a:rPr lang="de-CH" dirty="0" err="1"/>
              <a:t>prototypical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works</a:t>
            </a:r>
            <a:r>
              <a:rPr lang="de-CH" dirty="0"/>
              <a:t> «</a:t>
            </a:r>
            <a:r>
              <a:rPr lang="de-CH" dirty="0" err="1"/>
              <a:t>somehow</a:t>
            </a:r>
            <a:r>
              <a:rPr lang="de-CH" dirty="0"/>
              <a:t>»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thing</a:t>
            </a:r>
            <a:r>
              <a:rPr lang="de-CH" dirty="0"/>
              <a:t>,</a:t>
            </a:r>
          </a:p>
          <a:p>
            <a:r>
              <a:rPr lang="de-CH" dirty="0"/>
              <a:t>Building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operated</a:t>
            </a:r>
            <a:r>
              <a:rPr lang="de-CH" dirty="0"/>
              <a:t> &amp; </a:t>
            </a:r>
            <a:r>
              <a:rPr lang="de-CH" dirty="0" err="1"/>
              <a:t>maintained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time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very</a:t>
            </a:r>
            <a:r>
              <a:rPr lang="de-CH" dirty="0"/>
              <a:t> different </a:t>
            </a:r>
            <a:r>
              <a:rPr lang="de-CH" dirty="0" err="1"/>
              <a:t>story</a:t>
            </a:r>
            <a:r>
              <a:rPr lang="de-CH" dirty="0"/>
              <a:t>.</a:t>
            </a:r>
          </a:p>
          <a:p>
            <a:r>
              <a:rPr lang="de-CH" dirty="0"/>
              <a:t>Even a </a:t>
            </a:r>
            <a:r>
              <a:rPr lang="de-CH" dirty="0" err="1"/>
              <a:t>small</a:t>
            </a:r>
            <a:r>
              <a:rPr lang="de-CH" dirty="0"/>
              <a:t> </a:t>
            </a:r>
            <a:r>
              <a:rPr lang="de-CH" dirty="0" err="1"/>
              <a:t>change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update in </a:t>
            </a:r>
            <a:r>
              <a:rPr lang="de-CH" dirty="0" err="1"/>
              <a:t>any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systems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avoid</a:t>
            </a:r>
            <a:r>
              <a:rPr lang="de-CH" dirty="0"/>
              <a:t> </a:t>
            </a:r>
            <a:r>
              <a:rPr lang="de-CH" dirty="0" err="1"/>
              <a:t>regressions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at least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able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created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surprisingly</a:t>
            </a:r>
            <a:r>
              <a:rPr lang="de-CH" dirty="0"/>
              <a:t> </a:t>
            </a:r>
            <a:r>
              <a:rPr lang="de-CH" dirty="0" err="1"/>
              <a:t>difficulty</a:t>
            </a:r>
            <a:r>
              <a:rPr lang="de-CH" dirty="0"/>
              <a:t>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65911126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Since</a:t>
            </a:r>
            <a:r>
              <a:rPr lang="de-CH" dirty="0"/>
              <a:t> all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belonging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not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, but also </a:t>
            </a:r>
            <a:r>
              <a:rPr lang="de-CH" dirty="0" err="1"/>
              <a:t>the</a:t>
            </a:r>
            <a:endParaRPr lang="de-CH" dirty="0"/>
          </a:p>
          <a:p>
            <a:r>
              <a:rPr lang="de-CH" dirty="0"/>
              <a:t>Chunks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provided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db</a:t>
            </a:r>
            <a:r>
              <a:rPr lang="de-CH" dirty="0"/>
              <a:t>.</a:t>
            </a:r>
          </a:p>
          <a:p>
            <a:r>
              <a:rPr lang="de-CH" dirty="0" err="1"/>
              <a:t>Hence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check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content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actually</a:t>
            </a:r>
            <a:r>
              <a:rPr lang="de-CH" dirty="0"/>
              <a:t> </a:t>
            </a:r>
            <a:r>
              <a:rPr lang="de-CH" dirty="0" err="1"/>
              <a:t>grounded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information</a:t>
            </a:r>
            <a:r>
              <a:rPr lang="de-CH" dirty="0"/>
              <a:t> </a:t>
            </a:r>
            <a:r>
              <a:rPr lang="de-CH" dirty="0" err="1"/>
              <a:t>contained</a:t>
            </a:r>
            <a:r>
              <a:rPr lang="de-CH" dirty="0"/>
              <a:t> in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track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produces</a:t>
            </a:r>
            <a:r>
              <a:rPr lang="de-CH" dirty="0"/>
              <a:t> </a:t>
            </a:r>
            <a:r>
              <a:rPr lang="de-CH" dirty="0" err="1"/>
              <a:t>results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relevant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Having all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evaluations</a:t>
            </a:r>
            <a:r>
              <a:rPr lang="de-CH" dirty="0"/>
              <a:t> </a:t>
            </a:r>
            <a:r>
              <a:rPr lang="de-CH" dirty="0" err="1"/>
              <a:t>available</a:t>
            </a:r>
            <a:r>
              <a:rPr lang="de-CH" dirty="0"/>
              <a:t> </a:t>
            </a:r>
            <a:r>
              <a:rPr lang="de-CH" dirty="0" err="1"/>
              <a:t>makes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much</a:t>
            </a:r>
            <a:r>
              <a:rPr lang="de-CH" dirty="0"/>
              <a:t> </a:t>
            </a:r>
            <a:r>
              <a:rPr lang="de-CH" dirty="0" err="1"/>
              <a:t>easier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discover</a:t>
            </a:r>
            <a:r>
              <a:rPr lang="de-CH" dirty="0"/>
              <a:t>, </a:t>
            </a:r>
            <a:r>
              <a:rPr lang="de-CH" dirty="0" err="1"/>
              <a:t>why</a:t>
            </a:r>
            <a:r>
              <a:rPr lang="de-CH" dirty="0"/>
              <a:t>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does</a:t>
            </a:r>
            <a:r>
              <a:rPr lang="de-CH" dirty="0"/>
              <a:t> not </a:t>
            </a:r>
            <a:r>
              <a:rPr lang="de-CH" dirty="0" err="1"/>
              <a:t>work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expected</a:t>
            </a:r>
            <a:r>
              <a:rPr lang="de-CH" dirty="0"/>
              <a:t>.</a:t>
            </a:r>
          </a:p>
          <a:p>
            <a:r>
              <a:rPr lang="de-CH" dirty="0" err="1"/>
              <a:t>Moreover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evaluations</a:t>
            </a:r>
            <a:r>
              <a:rPr lang="de-CH" dirty="0"/>
              <a:t> online, </a:t>
            </a:r>
            <a:r>
              <a:rPr lang="de-CH" dirty="0" err="1"/>
              <a:t>yielding</a:t>
            </a:r>
            <a:r>
              <a:rPr lang="de-CH" dirty="0"/>
              <a:t> a </a:t>
            </a:r>
            <a:r>
              <a:rPr lang="de-CH" dirty="0" err="1"/>
              <a:t>continuous</a:t>
            </a:r>
            <a:r>
              <a:rPr lang="de-CH" dirty="0"/>
              <a:t> </a:t>
            </a:r>
            <a:r>
              <a:rPr lang="de-CH" dirty="0" err="1"/>
              <a:t>monitoring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involved</a:t>
            </a:r>
            <a:r>
              <a:rPr lang="de-CH" dirty="0"/>
              <a:t> </a:t>
            </a:r>
            <a:r>
              <a:rPr lang="de-CH" dirty="0" err="1"/>
              <a:t>llms</a:t>
            </a:r>
            <a:r>
              <a:rPr lang="de-CH" dirty="0"/>
              <a:t>.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2705986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4137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f142f309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f142f3099b_0_115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f1860d3ab9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f1860d3ab9_0_189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f142f3099b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f142f3099b_0_76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74930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f142f3099b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f142f3099b_0_20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0698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f142f3099b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f142f3099b_0_87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68300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To</a:t>
            </a:r>
            <a:r>
              <a:rPr lang="de-CH" dirty="0"/>
              <a:t> bring </a:t>
            </a:r>
            <a:r>
              <a:rPr lang="de-CH" dirty="0" err="1"/>
              <a:t>everyone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same </a:t>
            </a:r>
            <a:r>
              <a:rPr lang="de-CH" dirty="0" err="1"/>
              <a:t>page</a:t>
            </a:r>
            <a:r>
              <a:rPr lang="de-CH" dirty="0"/>
              <a:t> </a:t>
            </a:r>
            <a:r>
              <a:rPr lang="de-CH" dirty="0" err="1"/>
              <a:t>here’s</a:t>
            </a:r>
            <a:r>
              <a:rPr lang="de-CH" dirty="0"/>
              <a:t> a </a:t>
            </a:r>
            <a:r>
              <a:rPr lang="de-CH" dirty="0" err="1"/>
              <a:t>short</a:t>
            </a:r>
            <a:r>
              <a:rPr lang="de-CH" dirty="0"/>
              <a:t> high-level </a:t>
            </a:r>
            <a:r>
              <a:rPr lang="de-CH" dirty="0" err="1"/>
              <a:t>overview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decoder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work</a:t>
            </a:r>
            <a:r>
              <a:rPr lang="de-CH" dirty="0"/>
              <a:t>: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given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form </a:t>
            </a:r>
            <a:r>
              <a:rPr lang="de-CH" dirty="0" err="1"/>
              <a:t>of</a:t>
            </a:r>
            <a:r>
              <a:rPr lang="de-CH" dirty="0"/>
              <a:t> a </a:t>
            </a:r>
            <a:r>
              <a:rPr lang="de-CH" dirty="0" err="1"/>
              <a:t>string</a:t>
            </a:r>
            <a:r>
              <a:rPr lang="de-CH" dirty="0"/>
              <a:t>, </a:t>
            </a:r>
            <a:r>
              <a:rPr lang="de-CH" dirty="0" err="1"/>
              <a:t>here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«</a:t>
            </a:r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pluvia</a:t>
            </a:r>
            <a:r>
              <a:rPr lang="de-CH" dirty="0"/>
              <a:t>»</a:t>
            </a:r>
          </a:p>
          <a:p>
            <a:r>
              <a:rPr lang="de-CH" dirty="0"/>
              <a:t>This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called</a:t>
            </a:r>
            <a:r>
              <a:rPr lang="de-CH" dirty="0"/>
              <a:t> «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»</a:t>
            </a:r>
          </a:p>
          <a:p>
            <a:r>
              <a:rPr lang="de-CH" dirty="0"/>
              <a:t>The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also </a:t>
            </a:r>
            <a:r>
              <a:rPr lang="de-CH" dirty="0" err="1"/>
              <a:t>contain</a:t>
            </a:r>
            <a:r>
              <a:rPr lang="de-CH" dirty="0"/>
              <a:t> </a:t>
            </a:r>
            <a:r>
              <a:rPr lang="de-CH" dirty="0" err="1"/>
              <a:t>additioinal</a:t>
            </a:r>
            <a:r>
              <a:rPr lang="de-CH" dirty="0"/>
              <a:t> </a:t>
            </a:r>
            <a:r>
              <a:rPr lang="de-CH" dirty="0" err="1"/>
              <a:t>instructions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, like «</a:t>
            </a:r>
            <a:r>
              <a:rPr lang="de-CH" dirty="0" err="1"/>
              <a:t>answer</a:t>
            </a:r>
            <a:r>
              <a:rPr lang="de-CH" dirty="0"/>
              <a:t> in </a:t>
            </a:r>
            <a:r>
              <a:rPr lang="de-CH" dirty="0" err="1"/>
              <a:t>french</a:t>
            </a:r>
            <a:r>
              <a:rPr lang="de-CH" dirty="0"/>
              <a:t>» </a:t>
            </a:r>
            <a:r>
              <a:rPr lang="de-CH" dirty="0" err="1"/>
              <a:t>or</a:t>
            </a:r>
            <a:r>
              <a:rPr lang="de-CH" dirty="0"/>
              <a:t> «in </a:t>
            </a:r>
            <a:r>
              <a:rPr lang="de-CH" dirty="0" err="1"/>
              <a:t>the</a:t>
            </a:r>
            <a:r>
              <a:rPr lang="de-CH" dirty="0"/>
              <a:t> style </a:t>
            </a:r>
            <a:r>
              <a:rPr lang="de-CH" dirty="0" err="1"/>
              <a:t>of</a:t>
            </a:r>
            <a:r>
              <a:rPr lang="de-CH" dirty="0"/>
              <a:t> a </a:t>
            </a:r>
            <a:r>
              <a:rPr lang="de-CH" dirty="0" err="1"/>
              <a:t>medievial</a:t>
            </a:r>
            <a:r>
              <a:rPr lang="de-CH" dirty="0"/>
              <a:t> </a:t>
            </a:r>
            <a:r>
              <a:rPr lang="de-CH" dirty="0" err="1"/>
              <a:t>aristocrat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converted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a </a:t>
            </a:r>
            <a:r>
              <a:rPr lang="de-CH" dirty="0" err="1"/>
              <a:t>sequence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integers</a:t>
            </a:r>
            <a:r>
              <a:rPr lang="de-CH" dirty="0"/>
              <a:t>.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done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will </a:t>
            </a:r>
            <a:r>
              <a:rPr lang="de-CH" dirty="0" err="1"/>
              <a:t>see</a:t>
            </a:r>
            <a:r>
              <a:rPr lang="de-CH" dirty="0"/>
              <a:t> in a </a:t>
            </a:r>
            <a:r>
              <a:rPr lang="de-CH" dirty="0" err="1"/>
              <a:t>minute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sequence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</a:t>
            </a:r>
            <a:r>
              <a:rPr lang="de-CH" dirty="0" err="1"/>
              <a:t>processed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, </a:t>
            </a:r>
            <a:r>
              <a:rPr lang="de-CH" dirty="0" err="1"/>
              <a:t>yielding</a:t>
            </a:r>
            <a:r>
              <a:rPr lang="de-CH" dirty="0"/>
              <a:t> an initial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.</a:t>
            </a:r>
          </a:p>
          <a:p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generates</a:t>
            </a:r>
            <a:r>
              <a:rPr lang="de-CH" dirty="0"/>
              <a:t> an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</a:t>
            </a:r>
            <a:r>
              <a:rPr lang="de-CH" dirty="0" err="1"/>
              <a:t>scores</a:t>
            </a:r>
            <a:r>
              <a:rPr lang="de-CH" dirty="0"/>
              <a:t>.</a:t>
            </a:r>
          </a:p>
          <a:p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scores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chosen</a:t>
            </a:r>
            <a:r>
              <a:rPr lang="de-CH" dirty="0"/>
              <a:t>.</a:t>
            </a:r>
          </a:p>
          <a:p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selection</a:t>
            </a:r>
            <a:r>
              <a:rPr lang="de-CH" dirty="0"/>
              <a:t> </a:t>
            </a:r>
            <a:r>
              <a:rPr lang="de-CH" dirty="0" err="1"/>
              <a:t>works</a:t>
            </a:r>
            <a:r>
              <a:rPr lang="de-CH" dirty="0"/>
              <a:t> in </a:t>
            </a:r>
            <a:r>
              <a:rPr lang="de-CH" dirty="0" err="1"/>
              <a:t>detail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will also </a:t>
            </a:r>
            <a:r>
              <a:rPr lang="de-CH" dirty="0" err="1"/>
              <a:t>see</a:t>
            </a:r>
            <a:r>
              <a:rPr lang="de-CH" dirty="0"/>
              <a:t> in a </a:t>
            </a:r>
            <a:r>
              <a:rPr lang="de-CH" dirty="0" err="1"/>
              <a:t>minute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These </a:t>
            </a:r>
            <a:r>
              <a:rPr lang="de-CH" dirty="0" err="1"/>
              <a:t>words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also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.</a:t>
            </a:r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prcise</a:t>
            </a:r>
            <a:r>
              <a:rPr lang="de-CH" dirty="0"/>
              <a:t>: a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either</a:t>
            </a:r>
            <a:r>
              <a:rPr lang="de-CH" dirty="0"/>
              <a:t> a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a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fragment</a:t>
            </a:r>
            <a:r>
              <a:rPr lang="de-CH" dirty="0"/>
              <a:t>.</a:t>
            </a:r>
          </a:p>
          <a:p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example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«</a:t>
            </a:r>
            <a:r>
              <a:rPr lang="de-CH" dirty="0" err="1"/>
              <a:t>swimming</a:t>
            </a:r>
            <a:r>
              <a:rPr lang="de-CH" dirty="0"/>
              <a:t>» </a:t>
            </a:r>
            <a:r>
              <a:rPr lang="de-CH" dirty="0" err="1"/>
              <a:t>contains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2 </a:t>
            </a:r>
            <a:r>
              <a:rPr lang="de-CH" dirty="0" err="1"/>
              <a:t>tokens</a:t>
            </a:r>
            <a:r>
              <a:rPr lang="de-CH" dirty="0"/>
              <a:t> «</a:t>
            </a:r>
            <a:r>
              <a:rPr lang="de-CH" dirty="0" err="1"/>
              <a:t>swim</a:t>
            </a:r>
            <a:r>
              <a:rPr lang="de-CH" dirty="0"/>
              <a:t>» and «</a:t>
            </a:r>
            <a:r>
              <a:rPr lang="de-CH" dirty="0" err="1"/>
              <a:t>ming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take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take</a:t>
            </a:r>
            <a:r>
              <a:rPr lang="de-CH" dirty="0"/>
              <a:t> and </a:t>
            </a:r>
            <a:r>
              <a:rPr lang="de-CH" dirty="0" err="1"/>
              <a:t>feed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back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uses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update ist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also </a:t>
            </a:r>
            <a:r>
              <a:rPr lang="de-CH" dirty="0" err="1"/>
              <a:t>added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now</a:t>
            </a:r>
            <a:r>
              <a:rPr lang="de-CH" dirty="0"/>
              <a:t> – </a:t>
            </a:r>
            <a:r>
              <a:rPr lang="de-CH" dirty="0" err="1"/>
              <a:t>using</a:t>
            </a:r>
            <a:r>
              <a:rPr lang="de-CH" dirty="0"/>
              <a:t> ist </a:t>
            </a:r>
            <a:r>
              <a:rPr lang="de-CH" dirty="0" err="1"/>
              <a:t>updated</a:t>
            </a:r>
            <a:r>
              <a:rPr lang="de-CH" dirty="0"/>
              <a:t>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 – </a:t>
            </a:r>
            <a:r>
              <a:rPr lang="de-CH" dirty="0" err="1"/>
              <a:t>generates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second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.</a:t>
            </a:r>
          </a:p>
          <a:p>
            <a:r>
              <a:rPr lang="de-CH" dirty="0"/>
              <a:t>And </a:t>
            </a:r>
            <a:r>
              <a:rPr lang="de-CH" dirty="0" err="1"/>
              <a:t>again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ist </a:t>
            </a:r>
            <a:r>
              <a:rPr lang="de-CH" dirty="0" err="1"/>
              <a:t>scores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next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chosen</a:t>
            </a:r>
            <a:r>
              <a:rPr lang="de-CH" dirty="0"/>
              <a:t>.</a:t>
            </a:r>
          </a:p>
          <a:p>
            <a:r>
              <a:rPr lang="de-CH" dirty="0"/>
              <a:t>And so on.</a:t>
            </a:r>
          </a:p>
          <a:p>
            <a:endParaRPr lang="de-CH" dirty="0"/>
          </a:p>
          <a:p>
            <a:r>
              <a:rPr lang="de-CH" dirty="0" err="1"/>
              <a:t>Gpt</a:t>
            </a:r>
            <a:r>
              <a:rPr lang="de-CH" dirty="0"/>
              <a:t> 3 and 4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about</a:t>
            </a:r>
            <a:r>
              <a:rPr lang="de-CH" dirty="0"/>
              <a:t> 50000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represent</a:t>
            </a:r>
            <a:r>
              <a:rPr lang="de-CH" dirty="0"/>
              <a:t> an </a:t>
            </a:r>
            <a:r>
              <a:rPr lang="de-CH" dirty="0" err="1"/>
              <a:t>arbitrary</a:t>
            </a:r>
            <a:r>
              <a:rPr lang="de-CH" dirty="0"/>
              <a:t> string.</a:t>
            </a:r>
          </a:p>
          <a:p>
            <a:r>
              <a:rPr lang="de-CH" dirty="0" err="1"/>
              <a:t>Since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 finite </a:t>
            </a:r>
            <a:r>
              <a:rPr lang="de-CH" dirty="0" err="1"/>
              <a:t>number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easily</a:t>
            </a:r>
            <a:r>
              <a:rPr lang="de-CH" dirty="0"/>
              <a:t> </a:t>
            </a:r>
            <a:r>
              <a:rPr lang="de-CH" dirty="0" err="1"/>
              <a:t>assign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a </a:t>
            </a:r>
            <a:r>
              <a:rPr lang="de-CH" dirty="0" err="1"/>
              <a:t>unique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, </a:t>
            </a:r>
            <a:r>
              <a:rPr lang="de-CH" dirty="0" err="1"/>
              <a:t>namely</a:t>
            </a:r>
            <a:r>
              <a:rPr lang="de-CH" dirty="0"/>
              <a:t> a </a:t>
            </a:r>
            <a:r>
              <a:rPr lang="de-CH" dirty="0" err="1"/>
              <a:t>number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1 and 50000.</a:t>
            </a:r>
          </a:p>
          <a:p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ids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now</a:t>
            </a:r>
            <a:r>
              <a:rPr lang="de-CH" dirty="0"/>
              <a:t> </a:t>
            </a:r>
            <a:r>
              <a:rPr lang="de-CH" dirty="0" err="1"/>
              <a:t>easily</a:t>
            </a:r>
            <a:r>
              <a:rPr lang="de-CH" dirty="0"/>
              <a:t> </a:t>
            </a:r>
            <a:r>
              <a:rPr lang="de-CH" dirty="0" err="1"/>
              <a:t>represent</a:t>
            </a:r>
            <a:r>
              <a:rPr lang="de-CH" dirty="0"/>
              <a:t> </a:t>
            </a:r>
            <a:r>
              <a:rPr lang="de-CH" dirty="0" err="1"/>
              <a:t>any</a:t>
            </a:r>
            <a:r>
              <a:rPr lang="de-CH" dirty="0"/>
              <a:t>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sequence</a:t>
            </a:r>
            <a:r>
              <a:rPr lang="de-CH" dirty="0"/>
              <a:t> </a:t>
            </a:r>
          </a:p>
          <a:p>
            <a:r>
              <a:rPr lang="de-CH" dirty="0"/>
              <a:t>And </a:t>
            </a:r>
            <a:r>
              <a:rPr lang="de-CH" dirty="0" err="1"/>
              <a:t>thats</a:t>
            </a:r>
            <a:r>
              <a:rPr lang="de-CH" dirty="0"/>
              <a:t>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was </a:t>
            </a:r>
            <a:r>
              <a:rPr lang="de-CH" dirty="0" err="1"/>
              <a:t>converted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a </a:t>
            </a:r>
            <a:r>
              <a:rPr lang="de-CH" dirty="0" err="1"/>
              <a:t>list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integers</a:t>
            </a:r>
            <a:r>
              <a:rPr lang="de-CH" dirty="0"/>
              <a:t> at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beginning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Since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has</a:t>
            </a:r>
            <a:r>
              <a:rPr lang="de-CH" dirty="0"/>
              <a:t> an </a:t>
            </a:r>
            <a:r>
              <a:rPr lang="de-CH" dirty="0" err="1"/>
              <a:t>id</a:t>
            </a:r>
            <a:r>
              <a:rPr lang="de-CH" dirty="0"/>
              <a:t> – a </a:t>
            </a:r>
            <a:r>
              <a:rPr lang="de-CH" dirty="0" err="1"/>
              <a:t>number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1 – 50000 –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an </a:t>
            </a:r>
            <a:r>
              <a:rPr lang="de-CH" dirty="0" err="1"/>
              <a:t>index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.</a:t>
            </a:r>
          </a:p>
          <a:p>
            <a:r>
              <a:rPr lang="de-CH" dirty="0" err="1"/>
              <a:t>Thereby</a:t>
            </a:r>
            <a:r>
              <a:rPr lang="de-CH" dirty="0"/>
              <a:t> </a:t>
            </a:r>
            <a:r>
              <a:rPr lang="de-CH" dirty="0" err="1"/>
              <a:t>assigning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a score.</a:t>
            </a:r>
          </a:p>
          <a:p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course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vectors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</a:t>
            </a:r>
            <a:r>
              <a:rPr lang="de-CH" dirty="0" err="1"/>
              <a:t>suitable</a:t>
            </a:r>
            <a:r>
              <a:rPr lang="de-CH" dirty="0"/>
              <a:t> </a:t>
            </a:r>
            <a:r>
              <a:rPr lang="de-CH" dirty="0" err="1"/>
              <a:t>size</a:t>
            </a:r>
            <a:r>
              <a:rPr lang="de-CH" dirty="0"/>
              <a:t>, </a:t>
            </a:r>
            <a:r>
              <a:rPr lang="de-CH" dirty="0" err="1"/>
              <a:t>namely</a:t>
            </a:r>
            <a:r>
              <a:rPr lang="de-CH" dirty="0"/>
              <a:t> 50000.</a:t>
            </a:r>
          </a:p>
          <a:p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example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3 </a:t>
            </a:r>
            <a:r>
              <a:rPr lang="de-CH" dirty="0" err="1"/>
              <a:t>gets</a:t>
            </a:r>
            <a:r>
              <a:rPr lang="de-CH" dirty="0"/>
              <a:t> a score </a:t>
            </a:r>
            <a:r>
              <a:rPr lang="de-CH" dirty="0" err="1"/>
              <a:t>of</a:t>
            </a:r>
            <a:r>
              <a:rPr lang="de-CH" dirty="0"/>
              <a:t> 98 and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4 -23.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select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prefer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high score.</a:t>
            </a:r>
          </a:p>
          <a:p>
            <a:r>
              <a:rPr lang="de-CH" dirty="0"/>
              <a:t>Thus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3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much</a:t>
            </a:r>
            <a:r>
              <a:rPr lang="de-CH" dirty="0"/>
              <a:t> </a:t>
            </a:r>
            <a:r>
              <a:rPr lang="de-CH" dirty="0" err="1"/>
              <a:t>likelier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win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3.</a:t>
            </a:r>
          </a:p>
          <a:p>
            <a:endParaRPr lang="de-CH" dirty="0"/>
          </a:p>
          <a:p>
            <a:r>
              <a:rPr lang="de-CH" dirty="0"/>
              <a:t>More </a:t>
            </a:r>
            <a:r>
              <a:rPr lang="de-CH" dirty="0" err="1"/>
              <a:t>precisely</a:t>
            </a:r>
            <a:r>
              <a:rPr lang="de-CH" dirty="0"/>
              <a:t>: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convert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</a:t>
            </a:r>
            <a:r>
              <a:rPr lang="de-CH" dirty="0" err="1"/>
              <a:t>probability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ids</a:t>
            </a:r>
            <a:r>
              <a:rPr lang="de-CH" dirty="0"/>
              <a:t> </a:t>
            </a:r>
            <a:r>
              <a:rPr lang="de-CH" dirty="0" err="1"/>
              <a:t>using</a:t>
            </a:r>
            <a:r>
              <a:rPr lang="de-CH" dirty="0"/>
              <a:t> a so-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softmac</a:t>
            </a:r>
            <a:r>
              <a:rPr lang="de-CH" dirty="0"/>
              <a:t> </a:t>
            </a:r>
            <a:r>
              <a:rPr lang="de-CH" dirty="0" err="1"/>
              <a:t>function</a:t>
            </a:r>
            <a:r>
              <a:rPr lang="de-CH" dirty="0"/>
              <a:t>.</a:t>
            </a:r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sample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get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common</a:t>
            </a:r>
            <a:r>
              <a:rPr lang="de-CH" dirty="0"/>
              <a:t> </a:t>
            </a:r>
            <a:r>
              <a:rPr lang="de-CH" dirty="0" err="1"/>
              <a:t>hyperparameter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temperature</a:t>
            </a:r>
            <a:r>
              <a:rPr lang="de-CH" dirty="0"/>
              <a:t>. The </a:t>
            </a:r>
            <a:r>
              <a:rPr lang="de-CH" dirty="0" err="1"/>
              <a:t>temperature</a:t>
            </a:r>
            <a:r>
              <a:rPr lang="de-CH" dirty="0"/>
              <a:t> </a:t>
            </a:r>
            <a:r>
              <a:rPr lang="de-CH" dirty="0" err="1"/>
              <a:t>simply</a:t>
            </a:r>
            <a:r>
              <a:rPr lang="de-CH" dirty="0"/>
              <a:t> </a:t>
            </a:r>
            <a:r>
              <a:rPr lang="de-CH" dirty="0" err="1"/>
              <a:t>modifies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.</a:t>
            </a:r>
          </a:p>
          <a:p>
            <a:r>
              <a:rPr lang="de-CH" dirty="0"/>
              <a:t>A high </a:t>
            </a:r>
            <a:r>
              <a:rPr lang="de-CH" dirty="0" err="1"/>
              <a:t>temperture</a:t>
            </a:r>
            <a:r>
              <a:rPr lang="de-CH" dirty="0"/>
              <a:t> </a:t>
            </a:r>
            <a:r>
              <a:rPr lang="de-CH" dirty="0" err="1"/>
              <a:t>assigns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low</a:t>
            </a:r>
            <a:r>
              <a:rPr lang="de-CH" dirty="0"/>
              <a:t> score a </a:t>
            </a:r>
            <a:r>
              <a:rPr lang="de-CH" dirty="0" err="1"/>
              <a:t>higher</a:t>
            </a:r>
            <a:r>
              <a:rPr lang="de-CH" dirty="0"/>
              <a:t> </a:t>
            </a:r>
            <a:r>
              <a:rPr lang="de-CH" dirty="0" err="1"/>
              <a:t>probability</a:t>
            </a:r>
            <a:r>
              <a:rPr lang="de-CH" dirty="0"/>
              <a:t>. Thus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likelier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return</a:t>
            </a:r>
            <a:r>
              <a:rPr lang="de-CH" dirty="0"/>
              <a:t> an «</a:t>
            </a:r>
            <a:r>
              <a:rPr lang="de-CH" dirty="0" err="1"/>
              <a:t>unexpected</a:t>
            </a:r>
            <a:r>
              <a:rPr lang="de-CH" dirty="0"/>
              <a:t>» </a:t>
            </a:r>
            <a:r>
              <a:rPr lang="de-CH" dirty="0" err="1"/>
              <a:t>or</a:t>
            </a:r>
            <a:endParaRPr lang="de-CH" dirty="0"/>
          </a:p>
          <a:p>
            <a:r>
              <a:rPr lang="de-CH" dirty="0"/>
              <a:t>«</a:t>
            </a:r>
            <a:r>
              <a:rPr lang="de-CH" dirty="0" err="1"/>
              <a:t>surprising</a:t>
            </a:r>
            <a:r>
              <a:rPr lang="de-CH" dirty="0"/>
              <a:t>» </a:t>
            </a:r>
            <a:r>
              <a:rPr lang="de-CH" dirty="0" err="1"/>
              <a:t>token</a:t>
            </a:r>
            <a:r>
              <a:rPr lang="de-CH" dirty="0"/>
              <a:t>. Marketing </a:t>
            </a:r>
            <a:r>
              <a:rPr lang="de-CH" dirty="0" err="1"/>
              <a:t>calls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«</a:t>
            </a:r>
            <a:r>
              <a:rPr lang="de-CH" dirty="0" err="1"/>
              <a:t>making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creative</a:t>
            </a:r>
            <a:r>
              <a:rPr lang="de-CH" dirty="0"/>
              <a:t>».</a:t>
            </a:r>
          </a:p>
          <a:p>
            <a:r>
              <a:rPr lang="de-CH" dirty="0" err="1"/>
              <a:t>While</a:t>
            </a:r>
            <a:r>
              <a:rPr lang="de-CH" dirty="0"/>
              <a:t> a </a:t>
            </a:r>
            <a:r>
              <a:rPr lang="de-CH" dirty="0" err="1"/>
              <a:t>low</a:t>
            </a:r>
            <a:r>
              <a:rPr lang="de-CH" dirty="0"/>
              <a:t> </a:t>
            </a:r>
            <a:r>
              <a:rPr lang="de-CH" dirty="0" err="1"/>
              <a:t>temperature</a:t>
            </a:r>
            <a:r>
              <a:rPr lang="de-CH" dirty="0"/>
              <a:t> </a:t>
            </a:r>
            <a:r>
              <a:rPr lang="de-CH" dirty="0" err="1"/>
              <a:t>assigns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low</a:t>
            </a:r>
            <a:r>
              <a:rPr lang="de-CH" dirty="0"/>
              <a:t> score </a:t>
            </a:r>
            <a:r>
              <a:rPr lang="de-CH" dirty="0" err="1"/>
              <a:t>even</a:t>
            </a:r>
            <a:r>
              <a:rPr lang="de-CH" dirty="0"/>
              <a:t> a </a:t>
            </a:r>
            <a:r>
              <a:rPr lang="de-CH" dirty="0" err="1"/>
              <a:t>lower</a:t>
            </a:r>
            <a:r>
              <a:rPr lang="de-CH" dirty="0"/>
              <a:t> score. Making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selection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deterministic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Like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continue</a:t>
            </a:r>
            <a:r>
              <a:rPr lang="de-CH" dirty="0"/>
              <a:t> </a:t>
            </a:r>
            <a:r>
              <a:rPr lang="de-CH" dirty="0" err="1"/>
              <a:t>until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eventually</a:t>
            </a:r>
            <a:r>
              <a:rPr lang="de-CH" dirty="0"/>
              <a:t> </a:t>
            </a:r>
            <a:r>
              <a:rPr lang="de-CH" dirty="0" err="1"/>
              <a:t>get</a:t>
            </a:r>
            <a:r>
              <a:rPr lang="de-CH" dirty="0"/>
              <a:t> an </a:t>
            </a:r>
            <a:r>
              <a:rPr lang="de-CH" dirty="0" err="1"/>
              <a:t>eot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an end-</a:t>
            </a:r>
            <a:r>
              <a:rPr lang="de-CH" dirty="0" err="1"/>
              <a:t>of</a:t>
            </a:r>
            <a:r>
              <a:rPr lang="de-CH" dirty="0"/>
              <a:t>-text </a:t>
            </a:r>
            <a:r>
              <a:rPr lang="de-CH" dirty="0" err="1"/>
              <a:t>token</a:t>
            </a:r>
            <a:r>
              <a:rPr lang="de-CH" dirty="0"/>
              <a:t>.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tells</a:t>
            </a:r>
            <a:r>
              <a:rPr lang="de-CH" dirty="0"/>
              <a:t> </a:t>
            </a:r>
            <a:r>
              <a:rPr lang="de-CH" dirty="0" err="1"/>
              <a:t>us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stop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generation</a:t>
            </a:r>
            <a:r>
              <a:rPr lang="de-CH" dirty="0"/>
              <a:t>.</a:t>
            </a:r>
          </a:p>
          <a:p>
            <a:r>
              <a:rPr lang="de-CH" dirty="0"/>
              <a:t>And </a:t>
            </a:r>
            <a:r>
              <a:rPr lang="de-CH" dirty="0" err="1"/>
              <a:t>we</a:t>
            </a:r>
            <a:r>
              <a:rPr lang="de-CH" dirty="0"/>
              <a:t> end </a:t>
            </a:r>
            <a:r>
              <a:rPr lang="de-CH" dirty="0" err="1"/>
              <a:t>up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final </a:t>
            </a:r>
            <a:r>
              <a:rPr lang="de-CH" dirty="0" err="1"/>
              <a:t>answer</a:t>
            </a:r>
            <a:r>
              <a:rPr lang="de-CH" dirty="0"/>
              <a:t> «</a:t>
            </a:r>
            <a:r>
              <a:rPr lang="de-CH" dirty="0" err="1"/>
              <a:t>pluvia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latin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rainfall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/>
              <a:t>These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tend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really</a:t>
            </a:r>
            <a:r>
              <a:rPr lang="de-CH" dirty="0"/>
              <a:t> large, </a:t>
            </a:r>
            <a:r>
              <a:rPr lang="de-CH" dirty="0" err="1"/>
              <a:t>typically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</a:t>
            </a:r>
            <a:r>
              <a:rPr lang="de-CH" dirty="0" err="1"/>
              <a:t>billions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even</a:t>
            </a:r>
            <a:r>
              <a:rPr lang="de-CH" dirty="0"/>
              <a:t> a </a:t>
            </a:r>
            <a:r>
              <a:rPr lang="de-CH" dirty="0" err="1"/>
              <a:t>trillion</a:t>
            </a:r>
            <a:r>
              <a:rPr lang="de-CH" dirty="0"/>
              <a:t> </a:t>
            </a:r>
            <a:r>
              <a:rPr lang="de-CH" dirty="0" err="1"/>
              <a:t>parameters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poses</a:t>
            </a:r>
            <a:r>
              <a:rPr lang="de-CH" dirty="0"/>
              <a:t> </a:t>
            </a:r>
            <a:r>
              <a:rPr lang="de-CH" dirty="0" err="1"/>
              <a:t>some</a:t>
            </a:r>
            <a:r>
              <a:rPr lang="de-CH" dirty="0"/>
              <a:t> </a:t>
            </a:r>
            <a:r>
              <a:rPr lang="de-CH" dirty="0" err="1"/>
              <a:t>particular</a:t>
            </a:r>
            <a:r>
              <a:rPr lang="de-CH" dirty="0"/>
              <a:t> </a:t>
            </a:r>
            <a:r>
              <a:rPr lang="de-CH" dirty="0" err="1"/>
              <a:t>challenges</a:t>
            </a:r>
            <a:r>
              <a:rPr lang="de-CH" dirty="0"/>
              <a:t> in </a:t>
            </a:r>
            <a:r>
              <a:rPr lang="de-CH" dirty="0" err="1"/>
              <a:t>bringing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local</a:t>
            </a:r>
            <a:r>
              <a:rPr lang="de-CH" dirty="0"/>
              <a:t> </a:t>
            </a:r>
            <a:r>
              <a:rPr lang="de-CH" dirty="0" err="1"/>
              <a:t>hardware</a:t>
            </a:r>
            <a:r>
              <a:rPr lang="de-CH" dirty="0"/>
              <a:t>.</a:t>
            </a:r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33127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988028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9257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3805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3B2E60-1FFD-B420-86C6-3F4D00C9B81C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61267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6864141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8735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6263"/>
            <a:ext cx="12193687" cy="520001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42" y="-5923"/>
            <a:ext cx="6794740" cy="520001"/>
          </a:xfrm>
        </p:spPr>
        <p:txBody>
          <a:bodyPr anchor="ctr">
            <a:normAutofit/>
          </a:bodyPr>
          <a:lstStyle>
            <a:lvl1pPr>
              <a:defRPr sz="18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26247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9118825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599" y="192127"/>
            <a:ext cx="9354701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CAE241-1017-EABD-704F-8BA001BA817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286845" y="144713"/>
            <a:ext cx="905154" cy="905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65266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61872067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0"/>
            <a:ext cx="12193687" cy="6856412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6" name="Rectangle 5"/>
          <p:cNvSpPr/>
          <p:nvPr userDrawn="1"/>
        </p:nvSpPr>
        <p:spPr>
          <a:xfrm>
            <a:off x="3252981" y="1263085"/>
            <a:ext cx="5577022" cy="1149797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3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6415" y="1301176"/>
            <a:ext cx="4714097" cy="813625"/>
          </a:xfrm>
        </p:spPr>
        <p:txBody>
          <a:bodyPr anchor="b">
            <a:normAutofit/>
          </a:bodyPr>
          <a:lstStyle>
            <a:lvl1pPr>
              <a:defRPr sz="2597" b="0" i="0" spc="300">
                <a:solidFill>
                  <a:schemeClr val="bg2">
                    <a:lumMod val="2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259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21443" y="256250"/>
            <a:ext cx="11750269" cy="63993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</p:spTree>
    <p:extLst>
      <p:ext uri="{BB962C8B-B14F-4D97-AF65-F5344CB8AC3E}">
        <p14:creationId xmlns:p14="http://schemas.microsoft.com/office/powerpoint/2010/main" val="3522934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47F2D9-F6B2-8414-3941-0D747A397850}"/>
              </a:ext>
            </a:extLst>
          </p:cNvPr>
          <p:cNvSpPr/>
          <p:nvPr userDrawn="1"/>
        </p:nvSpPr>
        <p:spPr>
          <a:xfrm>
            <a:off x="-14373" y="-50104"/>
            <a:ext cx="12193687" cy="69065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6" name="Google Shape;16;p3"/>
          <p:cNvSpPr/>
          <p:nvPr/>
        </p:nvSpPr>
        <p:spPr>
          <a:xfrm rot="5400000">
            <a:off x="6067600" y="-664800"/>
            <a:ext cx="56800" cy="1127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42718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6249E9-AE49-43B4-E1F6-C6C4EC559684}"/>
              </a:ext>
            </a:extLst>
          </p:cNvPr>
          <p:cNvSpPr/>
          <p:nvPr userDrawn="1"/>
        </p:nvSpPr>
        <p:spPr>
          <a:xfrm>
            <a:off x="-93945" y="-1"/>
            <a:ext cx="12457134" cy="6939419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0" name="Google Shape;10;p2"/>
          <p:cNvSpPr/>
          <p:nvPr/>
        </p:nvSpPr>
        <p:spPr>
          <a:xfrm>
            <a:off x="5715000" y="0"/>
            <a:ext cx="964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/>
          <p:nvPr/>
        </p:nvSpPr>
        <p:spPr>
          <a:xfrm>
            <a:off x="5811300" y="0"/>
            <a:ext cx="51376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47333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2.xml"/><Relationship Id="rId5" Type="http://schemas.openxmlformats.org/officeDocument/2006/relationships/slideLayout" Target="../slideLayouts/slideLayout5.xml"/><Relationship Id="rId10" Type="http://schemas.openxmlformats.org/officeDocument/2006/relationships/tags" Target="../tags/tag1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/>
          <p:cNvGraphicFramePr>
            <a:graphicFrameLocks noChangeAspect="1"/>
          </p:cNvGraphicFramePr>
          <p:nvPr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2796763551"/>
              </p:ext>
            </p:extLst>
          </p:nvPr>
        </p:nvGraphicFramePr>
        <p:xfrm>
          <a:off x="2118" y="2118"/>
          <a:ext cx="2116" cy="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2" imgW="270" imgH="270" progId="TCLayout.ActiveDocument.1">
                  <p:embed/>
                </p:oleObj>
              </mc:Choice>
              <mc:Fallback>
                <p:oleObj name="think-cell Folie" r:id="rId12" imgW="270" imgH="270" progId="TCLayout.ActiveDocument.1">
                  <p:embed/>
                  <p:pic>
                    <p:nvPicPr>
                      <p:cNvPr id="7" name="Objekt 6" hidden="1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6" cy="2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77432" y="315840"/>
            <a:ext cx="11431451" cy="36924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de-DE" dirty="0"/>
              <a:t>Titelmasterformat durch Klicken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378091" y="1699860"/>
            <a:ext cx="11430354" cy="153852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custDataLst>
      <p:tags r:id="rId10"/>
    </p:custDataLst>
    <p:extLst>
      <p:ext uri="{BB962C8B-B14F-4D97-AF65-F5344CB8AC3E}">
        <p14:creationId xmlns:p14="http://schemas.microsoft.com/office/powerpoint/2010/main" val="1731444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9" r:id="rId2"/>
    <p:sldLayoutId id="2147483731" r:id="rId3"/>
    <p:sldLayoutId id="2147483732" r:id="rId4"/>
    <p:sldLayoutId id="2147483697" r:id="rId5"/>
    <p:sldLayoutId id="2147483699" r:id="rId6"/>
    <p:sldLayoutId id="2147483717" r:id="rId7"/>
    <p:sldLayoutId id="2147483730" r:id="rId8"/>
  </p:sldLayoutIdLst>
  <p:hf hdr="0"/>
  <p:txStyles>
    <p:titleStyle>
      <a:lvl1pPr algn="l" defTabSz="1218864" rtl="0" eaLnBrk="1" latinLnBrk="0" hangingPunct="1">
        <a:spcBef>
          <a:spcPct val="0"/>
        </a:spcBef>
        <a:buNone/>
        <a:defRPr lang="de-DE" sz="2400" b="0" i="0" kern="1200" spc="300" noProof="0" dirty="0">
          <a:solidFill>
            <a:schemeClr val="accent6">
              <a:lumMod val="50000"/>
            </a:schemeClr>
          </a:solidFill>
          <a:latin typeface="Source Sans Pro" charset="0"/>
          <a:ea typeface="+mj-ea"/>
          <a:cs typeface="+mj-cs"/>
        </a:defRPr>
      </a:lvl1pPr>
    </p:titleStyle>
    <p:bodyStyle>
      <a:lvl1pPr marL="182380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Arial"/>
          <a:ea typeface="+mn-ea"/>
          <a:cs typeface="+mn-cs"/>
        </a:defRPr>
      </a:lvl1pPr>
      <a:lvl2pPr marL="358416" indent="-176037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90000"/>
        <a:buFont typeface="[Normal Text]"/>
        <a:buChar char="–"/>
        <a:defRPr sz="1598" kern="1200">
          <a:solidFill>
            <a:schemeClr val="tx1"/>
          </a:solidFill>
          <a:latin typeface="Arial"/>
          <a:ea typeface="+mn-ea"/>
          <a:cs typeface="+mn-cs"/>
        </a:defRPr>
      </a:lvl2pPr>
      <a:lvl3pPr marL="540797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3pPr>
      <a:lvl4pPr marL="715247" indent="-17445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4pPr>
      <a:lvl5pPr marL="897626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5pPr>
      <a:lvl6pPr marL="3351876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6pPr>
      <a:lvl7pPr marL="3961308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7pPr>
      <a:lvl8pPr marL="4570740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8pPr>
      <a:lvl9pPr marL="5180172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43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86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829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7728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716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659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602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545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38">
          <p15:clr>
            <a:srgbClr val="F26B43"/>
          </p15:clr>
        </p15:guide>
        <p15:guide id="2" orient="horz" pos="1072">
          <p15:clr>
            <a:srgbClr val="F26B43"/>
          </p15:clr>
        </p15:guide>
        <p15:guide id="3" orient="horz" pos="255">
          <p15:clr>
            <a:srgbClr val="F26B43"/>
          </p15:clr>
        </p15:guide>
        <p15:guide id="4" pos="7450">
          <p15:clr>
            <a:srgbClr val="F26B43"/>
          </p15:clr>
        </p15:guide>
        <p15:guide id="5" orient="horz" pos="3680">
          <p15:clr>
            <a:srgbClr val="F26B43"/>
          </p15:clr>
        </p15:guide>
        <p15:guide id="6" pos="4570">
          <p15:clr>
            <a:srgbClr val="F26B43"/>
          </p15:clr>
        </p15:guide>
        <p15:guide id="7" pos="477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colab.research.google.com/github/DJCordhose/llm-from-prototype-to-production/blob/main/Eval4pptx.ipynb" TargetMode="Externa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buSzPts val="990"/>
            </a:pPr>
            <a:r>
              <a:rPr lang="de-DE" sz="6560" dirty="0" err="1"/>
              <a:t>GPTx</a:t>
            </a:r>
            <a:r>
              <a:rPr lang="de-DE" sz="6560" dirty="0"/>
              <a:t> und RAG in der Praxis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pPr marL="0" indent="0"/>
            <a:r>
              <a:rPr lang="de-DE" dirty="0"/>
              <a:t>Schluss mit Prototyp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4C80A8-9657-4799-5452-B2B933DBB935}"/>
              </a:ext>
            </a:extLst>
          </p:cNvPr>
          <p:cNvSpPr txBox="1"/>
          <p:nvPr/>
        </p:nvSpPr>
        <p:spPr>
          <a:xfrm>
            <a:off x="459000" y="5617046"/>
            <a:ext cx="6227378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800" dirty="0"/>
              <a:t>Olliver Zeigermann</a:t>
            </a:r>
          </a:p>
          <a:p>
            <a:r>
              <a:rPr lang="en" dirty="0"/>
              <a:t>Christian Hidber</a:t>
            </a:r>
          </a:p>
          <a:p>
            <a:endParaRPr lang="en" dirty="0"/>
          </a:p>
          <a:p>
            <a:r>
              <a:rPr lang="en" sz="1400" dirty="0"/>
              <a:t>data2day, Heidelberg, September 2024</a:t>
            </a:r>
            <a:endParaRPr lang="en-CH" sz="14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latin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70142" y="1869598"/>
            <a:ext cx="20518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…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FC374EF3-046A-4A09-4AE8-9DCCCE2149C5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10">
            <a:extLst>
              <a:ext uri="{FF2B5EF4-FFF2-40B4-BE49-F238E27FC236}">
                <a16:creationId xmlns:a16="http://schemas.microsoft.com/office/drawing/2014/main" id="{83D67532-8AE9-732C-7E9C-558804AEC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65FB7D27-2877-E569-7257-A145C0A4FD55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4D5711-D93D-F7DF-6272-01A68E8FA3CB}"/>
              </a:ext>
            </a:extLst>
          </p:cNvPr>
          <p:cNvGrpSpPr/>
          <p:nvPr/>
        </p:nvGrpSpPr>
        <p:grpSpPr>
          <a:xfrm>
            <a:off x="784679" y="4582144"/>
            <a:ext cx="11253247" cy="991362"/>
            <a:chOff x="588509" y="3436606"/>
            <a:chExt cx="8272975" cy="74352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F1FEDC-D8FF-8516-054B-207A1EEF1371}"/>
                </a:ext>
              </a:extLst>
            </p:cNvPr>
            <p:cNvSpPr txBox="1"/>
            <p:nvPr/>
          </p:nvSpPr>
          <p:spPr>
            <a:xfrm>
              <a:off x="3396342" y="3436606"/>
              <a:ext cx="1839638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1466BBC-2B6A-0217-8A09-4830D7C879A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A3F3F9-B8F6-0A7B-052C-3700F4C7A6AB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</p:txBody>
        </p:sp>
      </p:grpSp>
      <p:sp>
        <p:nvSpPr>
          <p:cNvPr id="5" name="Arrow: Down 4">
            <a:extLst>
              <a:ext uri="{FF2B5EF4-FFF2-40B4-BE49-F238E27FC236}">
                <a16:creationId xmlns:a16="http://schemas.microsoft.com/office/drawing/2014/main" id="{56C874D7-B191-BA0F-F254-4FC5C22AB57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C3D8ED3F-E51F-FE25-94DD-C62600F9AEE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5">
            <a:extLst>
              <a:ext uri="{FF2B5EF4-FFF2-40B4-BE49-F238E27FC236}">
                <a16:creationId xmlns:a16="http://schemas.microsoft.com/office/drawing/2014/main" id="{3EF75FA5-E27A-8197-B13F-72A2D0780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555992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818053" cy="13843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</a:t>
            </a:r>
            <a:r>
              <a:rPr lang="en-US" sz="1599" dirty="0" err="1"/>
              <a:t>latin</a:t>
            </a:r>
            <a:r>
              <a:rPr lang="en-US" sz="1599" dirty="0"/>
              <a:t> word meaning rainfall.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461941" y="1869598"/>
            <a:ext cx="421589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EOT</a:t>
            </a:r>
            <a:endParaRPr lang="en-CH" sz="1599" dirty="0"/>
          </a:p>
        </p:txBody>
      </p:sp>
      <p:pic>
        <p:nvPicPr>
          <p:cNvPr id="22" name="Picture 10">
            <a:extLst>
              <a:ext uri="{FF2B5EF4-FFF2-40B4-BE49-F238E27FC236}">
                <a16:creationId xmlns:a16="http://schemas.microsoft.com/office/drawing/2014/main" id="{6B5A3365-10C5-4B29-8EDE-03481D4A1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534D39A5-6A92-DBF3-3C3B-0060F50F384D}"/>
              </a:ext>
            </a:extLst>
          </p:cNvPr>
          <p:cNvGrpSpPr/>
          <p:nvPr/>
        </p:nvGrpSpPr>
        <p:grpSpPr>
          <a:xfrm>
            <a:off x="8775778" y="1708111"/>
            <a:ext cx="2738481" cy="630344"/>
            <a:chOff x="6581833" y="1281083"/>
            <a:chExt cx="2053861" cy="472758"/>
          </a:xfrm>
        </p:grpSpPr>
        <p:sp>
          <p:nvSpPr>
            <p:cNvPr id="30" name="Arrow: Down 29">
              <a:extLst>
                <a:ext uri="{FF2B5EF4-FFF2-40B4-BE49-F238E27FC236}">
                  <a16:creationId xmlns:a16="http://schemas.microsoft.com/office/drawing/2014/main" id="{13506575-B3FA-17A3-31E8-6FBDE23A68C6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F6519D3-B5A6-D7F4-8071-F81A4F36C14A}"/>
                </a:ext>
              </a:extLst>
            </p:cNvPr>
            <p:cNvSpPr/>
            <p:nvPr/>
          </p:nvSpPr>
          <p:spPr>
            <a:xfrm>
              <a:off x="7346650" y="1281083"/>
              <a:ext cx="1289044" cy="472758"/>
            </a:xfrm>
            <a:prstGeom prst="rect">
              <a:avLst/>
            </a:prstGeom>
            <a:noFill/>
            <a:ln w="190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BD8E705-7735-E79C-C144-5F6BD9C92723}"/>
              </a:ext>
            </a:extLst>
          </p:cNvPr>
          <p:cNvGrpSpPr/>
          <p:nvPr/>
        </p:nvGrpSpPr>
        <p:grpSpPr>
          <a:xfrm>
            <a:off x="784679" y="4582144"/>
            <a:ext cx="11253247" cy="991362"/>
            <a:chOff x="588509" y="3436606"/>
            <a:chExt cx="8272975" cy="74352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ADAA47B-A8D2-108C-F0AC-FC4803304DA1}"/>
                </a:ext>
              </a:extLst>
            </p:cNvPr>
            <p:cNvSpPr txBox="1"/>
            <p:nvPr/>
          </p:nvSpPr>
          <p:spPr>
            <a:xfrm>
              <a:off x="3396342" y="3436606"/>
              <a:ext cx="1839638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9A0B116-CA4D-D722-70AE-1EDAB20A6C4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150EDC4-8CD0-CC45-A2D9-9D88ACB0CD49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</p:txBody>
        </p:sp>
      </p:grpSp>
      <p:sp>
        <p:nvSpPr>
          <p:cNvPr id="9" name="Arrow: Down 8">
            <a:extLst>
              <a:ext uri="{FF2B5EF4-FFF2-40B4-BE49-F238E27FC236}">
                <a16:creationId xmlns:a16="http://schemas.microsoft.com/office/drawing/2014/main" id="{B8581B7A-0024-88A9-ABBE-7905204B086E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3647DEF7-E753-4335-2AE0-C906FC28E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7877768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D162480-151A-C469-D7BC-A7F08CCB27CF}"/>
              </a:ext>
            </a:extLst>
          </p:cNvPr>
          <p:cNvGrpSpPr/>
          <p:nvPr/>
        </p:nvGrpSpPr>
        <p:grpSpPr>
          <a:xfrm>
            <a:off x="4836494" y="2104780"/>
            <a:ext cx="2109552" cy="1562601"/>
            <a:chOff x="4836494" y="2104780"/>
            <a:chExt cx="2109552" cy="1562601"/>
          </a:xfrm>
        </p:grpSpPr>
        <p:pic>
          <p:nvPicPr>
            <p:cNvPr id="47" name="Picture 2">
              <a:extLst>
                <a:ext uri="{FF2B5EF4-FFF2-40B4-BE49-F238E27FC236}">
                  <a16:creationId xmlns:a16="http://schemas.microsoft.com/office/drawing/2014/main" id="{59C4492D-1499-F9D7-35FE-8B19107BBD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01449" y="2351001"/>
              <a:ext cx="1316380" cy="1316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1F63E8A-3EC7-C032-CBF3-1422ABD22D45}"/>
                </a:ext>
              </a:extLst>
            </p:cNvPr>
            <p:cNvSpPr txBox="1"/>
            <p:nvPr/>
          </p:nvSpPr>
          <p:spPr>
            <a:xfrm>
              <a:off x="4836494" y="2104780"/>
              <a:ext cx="2109552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spcBef>
                  <a:spcPts val="600"/>
                </a:spcBef>
                <a:buClr>
                  <a:schemeClr val="tx1"/>
                </a:buClr>
                <a:buSzPct val="100000"/>
              </a:pPr>
              <a:r>
                <a:rPr lang="de-CH" sz="1600" dirty="0">
                  <a:latin typeface="Arial"/>
                </a:rPr>
                <a:t>Use </a:t>
              </a:r>
              <a:r>
                <a:rPr lang="de-CH" sz="1600" dirty="0" err="1">
                  <a:latin typeface="Arial"/>
                </a:rPr>
                <a:t>the</a:t>
              </a:r>
              <a:r>
                <a:rPr lang="de-CH" sz="1600" dirty="0">
                  <a:latin typeface="Arial"/>
                </a:rPr>
                <a:t> </a:t>
              </a:r>
              <a:r>
                <a:rPr lang="de-CH" sz="1600" dirty="0" err="1">
                  <a:latin typeface="Arial"/>
                </a:rPr>
                <a:t>following</a:t>
              </a:r>
              <a:r>
                <a:rPr lang="de-CH" sz="1600" dirty="0">
                  <a:latin typeface="Arial"/>
                </a:rPr>
                <a:t> </a:t>
              </a:r>
              <a:r>
                <a:rPr lang="de-CH" sz="1600" dirty="0" err="1">
                  <a:latin typeface="Arial"/>
                </a:rPr>
                <a:t>facts</a:t>
              </a:r>
              <a:r>
                <a:rPr lang="de-CH" sz="1600" dirty="0">
                  <a:latin typeface="Arial"/>
                </a:rPr>
                <a:t>:</a:t>
              </a:r>
              <a:endParaRPr lang="en-CH" sz="1600" dirty="0">
                <a:latin typeface="Arial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34912" y="5155464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1988660" y="5110383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Na</a:t>
            </a:r>
            <a:r>
              <a:rPr lang="de-CH" dirty="0"/>
              <a:t>ï</a:t>
            </a:r>
            <a:r>
              <a:rPr lang="en" dirty="0"/>
              <a:t>ve Approach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8499" y="3553532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7364" y="3757289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9402F04-C343-EE61-3378-3B22C6397137}"/>
              </a:ext>
            </a:extLst>
          </p:cNvPr>
          <p:cNvSpPr/>
          <p:nvPr/>
        </p:nvSpPr>
        <p:spPr>
          <a:xfrm>
            <a:off x="4596339" y="933318"/>
            <a:ext cx="2838833" cy="3165716"/>
          </a:xfrm>
          <a:prstGeom prst="flowChartDocument">
            <a:avLst/>
          </a:prstGeom>
          <a:noFill/>
          <a:ln w="190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0701975-55E8-01A4-332B-25966D1723B1}"/>
              </a:ext>
            </a:extLst>
          </p:cNvPr>
          <p:cNvCxnSpPr>
            <a:cxnSpLocks/>
          </p:cNvCxnSpPr>
          <p:nvPr/>
        </p:nvCxnSpPr>
        <p:spPr>
          <a:xfrm flipH="1">
            <a:off x="4350551" y="4861204"/>
            <a:ext cx="3279228" cy="0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24B1D14-39D4-140D-65E6-02CA9F08971A}"/>
              </a:ext>
            </a:extLst>
          </p:cNvPr>
          <p:cNvSpPr txBox="1"/>
          <p:nvPr/>
        </p:nvSpPr>
        <p:spPr>
          <a:xfrm>
            <a:off x="5650969" y="5016964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C00F235-1DD8-9758-8708-5297C08638F2}"/>
              </a:ext>
            </a:extLst>
          </p:cNvPr>
          <p:cNvCxnSpPr>
            <a:cxnSpLocks/>
          </p:cNvCxnSpPr>
          <p:nvPr/>
        </p:nvCxnSpPr>
        <p:spPr>
          <a:xfrm>
            <a:off x="4401733" y="4647674"/>
            <a:ext cx="3228046" cy="0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0E0DF63-895E-7FBB-8350-861586E3DC8A}"/>
              </a:ext>
            </a:extLst>
          </p:cNvPr>
          <p:cNvSpPr txBox="1"/>
          <p:nvPr/>
        </p:nvSpPr>
        <p:spPr>
          <a:xfrm>
            <a:off x="4855779" y="1185567"/>
            <a:ext cx="220772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1600" dirty="0" err="1">
                <a:latin typeface="Arial"/>
              </a:rPr>
              <a:t>You</a:t>
            </a:r>
            <a:r>
              <a:rPr lang="de-CH" sz="1600" dirty="0">
                <a:latin typeface="Arial"/>
              </a:rPr>
              <a:t> </a:t>
            </a:r>
            <a:r>
              <a:rPr lang="de-CH" sz="1600" dirty="0" err="1">
                <a:latin typeface="Arial"/>
              </a:rPr>
              <a:t>are</a:t>
            </a:r>
            <a:r>
              <a:rPr lang="de-CH" sz="1600" dirty="0">
                <a:latin typeface="Arial"/>
              </a:rPr>
              <a:t> an expert in …..</a:t>
            </a:r>
            <a:endParaRPr lang="en-CH" sz="1600" dirty="0">
              <a:latin typeface="Arial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FFD0E0-4415-A5B3-24F2-215D5A242284}"/>
              </a:ext>
            </a:extLst>
          </p:cNvPr>
          <p:cNvSpPr txBox="1"/>
          <p:nvPr/>
        </p:nvSpPr>
        <p:spPr>
          <a:xfrm>
            <a:off x="4855779" y="1645317"/>
            <a:ext cx="1469954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1600" dirty="0" err="1">
                <a:latin typeface="Arial"/>
              </a:rPr>
              <a:t>What</a:t>
            </a:r>
            <a:r>
              <a:rPr lang="de-CH" sz="1600" dirty="0">
                <a:latin typeface="Arial"/>
              </a:rPr>
              <a:t> </a:t>
            </a:r>
            <a:r>
              <a:rPr lang="de-CH" sz="1600" dirty="0" err="1">
                <a:latin typeface="Arial"/>
              </a:rPr>
              <a:t>is</a:t>
            </a:r>
            <a:r>
              <a:rPr lang="de-CH" sz="1600" dirty="0">
                <a:latin typeface="Arial"/>
              </a:rPr>
              <a:t> Pluvia ?</a:t>
            </a:r>
            <a:endParaRPr lang="en-CH" sz="16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15238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34912" y="5155464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1988660" y="5110383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de-CH" dirty="0"/>
              <a:t>Idea: just a </a:t>
            </a:r>
            <a:r>
              <a:rPr lang="de-CH" dirty="0" err="1"/>
              <a:t>few</a:t>
            </a:r>
            <a:r>
              <a:rPr lang="de-CH" dirty="0"/>
              <a:t> </a:t>
            </a:r>
            <a:r>
              <a:rPr lang="de-CH" dirty="0" err="1"/>
              <a:t>pages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8499" y="3553532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7364" y="3757289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0701975-55E8-01A4-332B-25966D1723B1}"/>
              </a:ext>
            </a:extLst>
          </p:cNvPr>
          <p:cNvCxnSpPr>
            <a:cxnSpLocks/>
          </p:cNvCxnSpPr>
          <p:nvPr/>
        </p:nvCxnSpPr>
        <p:spPr>
          <a:xfrm flipH="1">
            <a:off x="4350551" y="4861204"/>
            <a:ext cx="3279228" cy="0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24B1D14-39D4-140D-65E6-02CA9F08971A}"/>
              </a:ext>
            </a:extLst>
          </p:cNvPr>
          <p:cNvSpPr txBox="1"/>
          <p:nvPr/>
        </p:nvSpPr>
        <p:spPr>
          <a:xfrm>
            <a:off x="5650969" y="5016964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C00F235-1DD8-9758-8708-5297C08638F2}"/>
              </a:ext>
            </a:extLst>
          </p:cNvPr>
          <p:cNvCxnSpPr>
            <a:cxnSpLocks/>
          </p:cNvCxnSpPr>
          <p:nvPr/>
        </p:nvCxnSpPr>
        <p:spPr>
          <a:xfrm>
            <a:off x="4401733" y="4647674"/>
            <a:ext cx="3228046" cy="0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Flowchart: Document 4">
            <a:extLst>
              <a:ext uri="{FF2B5EF4-FFF2-40B4-BE49-F238E27FC236}">
                <a16:creationId xmlns:a16="http://schemas.microsoft.com/office/drawing/2014/main" id="{4A58C092-F65D-5AD1-D588-EEBD1AFF70D7}"/>
              </a:ext>
            </a:extLst>
          </p:cNvPr>
          <p:cNvSpPr/>
          <p:nvPr/>
        </p:nvSpPr>
        <p:spPr>
          <a:xfrm>
            <a:off x="4596339" y="933318"/>
            <a:ext cx="2838833" cy="3165716"/>
          </a:xfrm>
          <a:prstGeom prst="flowChartDocument">
            <a:avLst/>
          </a:prstGeom>
          <a:noFill/>
          <a:ln w="190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B62351-F458-CA89-7E8D-18FB6C9F6320}"/>
              </a:ext>
            </a:extLst>
          </p:cNvPr>
          <p:cNvSpPr txBox="1"/>
          <p:nvPr/>
        </p:nvSpPr>
        <p:spPr>
          <a:xfrm>
            <a:off x="4855779" y="1185567"/>
            <a:ext cx="220772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1600" dirty="0" err="1">
                <a:latin typeface="Arial"/>
              </a:rPr>
              <a:t>You</a:t>
            </a:r>
            <a:r>
              <a:rPr lang="de-CH" sz="1600" dirty="0">
                <a:latin typeface="Arial"/>
              </a:rPr>
              <a:t> </a:t>
            </a:r>
            <a:r>
              <a:rPr lang="de-CH" sz="1600" dirty="0" err="1">
                <a:latin typeface="Arial"/>
              </a:rPr>
              <a:t>are</a:t>
            </a:r>
            <a:r>
              <a:rPr lang="de-CH" sz="1600" dirty="0">
                <a:latin typeface="Arial"/>
              </a:rPr>
              <a:t> an expert in …..</a:t>
            </a:r>
            <a:endParaRPr lang="en-CH" sz="1600" dirty="0">
              <a:latin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3DBF25-0ABC-69C7-B12B-77BD9DEF3FAC}"/>
              </a:ext>
            </a:extLst>
          </p:cNvPr>
          <p:cNvSpPr txBox="1"/>
          <p:nvPr/>
        </p:nvSpPr>
        <p:spPr>
          <a:xfrm>
            <a:off x="4855779" y="1645317"/>
            <a:ext cx="1469954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1600" dirty="0" err="1">
                <a:latin typeface="Arial"/>
              </a:rPr>
              <a:t>What</a:t>
            </a:r>
            <a:r>
              <a:rPr lang="de-CH" sz="1600" dirty="0">
                <a:latin typeface="Arial"/>
              </a:rPr>
              <a:t> </a:t>
            </a:r>
            <a:r>
              <a:rPr lang="de-CH" sz="1600" dirty="0" err="1">
                <a:latin typeface="Arial"/>
              </a:rPr>
              <a:t>is</a:t>
            </a:r>
            <a:r>
              <a:rPr lang="de-CH" sz="1600" dirty="0">
                <a:latin typeface="Arial"/>
              </a:rPr>
              <a:t> Pluvia ?</a:t>
            </a:r>
            <a:endParaRPr lang="en-CH" sz="1600" dirty="0">
              <a:latin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2E57F4-4110-FED7-2807-3C5029960AFB}"/>
              </a:ext>
            </a:extLst>
          </p:cNvPr>
          <p:cNvSpPr txBox="1"/>
          <p:nvPr/>
        </p:nvSpPr>
        <p:spPr>
          <a:xfrm>
            <a:off x="4836494" y="2104780"/>
            <a:ext cx="2109552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1600" dirty="0">
                <a:latin typeface="Arial"/>
              </a:rPr>
              <a:t>Use </a:t>
            </a:r>
            <a:r>
              <a:rPr lang="de-CH" sz="1600" dirty="0" err="1">
                <a:latin typeface="Arial"/>
              </a:rPr>
              <a:t>the</a:t>
            </a:r>
            <a:r>
              <a:rPr lang="de-CH" sz="1600" dirty="0">
                <a:latin typeface="Arial"/>
              </a:rPr>
              <a:t> </a:t>
            </a:r>
            <a:r>
              <a:rPr lang="de-CH" sz="1600" dirty="0" err="1">
                <a:latin typeface="Arial"/>
              </a:rPr>
              <a:t>following</a:t>
            </a:r>
            <a:r>
              <a:rPr lang="de-CH" sz="1600" dirty="0">
                <a:latin typeface="Arial"/>
              </a:rPr>
              <a:t> </a:t>
            </a:r>
            <a:r>
              <a:rPr lang="de-CH" sz="1600" dirty="0" err="1">
                <a:latin typeface="Arial"/>
              </a:rPr>
              <a:t>facts</a:t>
            </a:r>
            <a:r>
              <a:rPr lang="de-CH" sz="1600" dirty="0">
                <a:latin typeface="Arial"/>
              </a:rPr>
              <a:t>:</a:t>
            </a:r>
            <a:endParaRPr lang="en-CH" sz="1600" dirty="0">
              <a:latin typeface="Arial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C90CC8D-5A00-6EEB-4ABA-EDEDC4298AE5}"/>
              </a:ext>
            </a:extLst>
          </p:cNvPr>
          <p:cNvGrpSpPr/>
          <p:nvPr/>
        </p:nvGrpSpPr>
        <p:grpSpPr>
          <a:xfrm>
            <a:off x="4944066" y="2411854"/>
            <a:ext cx="1746820" cy="1441237"/>
            <a:chOff x="7044516" y="2288908"/>
            <a:chExt cx="4516236" cy="270991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84115AC-6329-719D-3C29-CE362483A8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6306" b="72053"/>
            <a:stretch/>
          </p:blipFill>
          <p:spPr>
            <a:xfrm>
              <a:off x="7044516" y="2490738"/>
              <a:ext cx="4516236" cy="63543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047DDFF-2404-B9A0-B879-F9C3057BE5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182796" y="2760000"/>
              <a:ext cx="2412913" cy="1407173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56A007A-3602-DF71-4E9E-865D429DC5C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661235" y="3249018"/>
              <a:ext cx="2054607" cy="1749802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5A54B98-EB79-79D1-E34C-66719B8342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-910" b="45447"/>
            <a:stretch/>
          </p:blipFill>
          <p:spPr>
            <a:xfrm>
              <a:off x="9506146" y="2288908"/>
              <a:ext cx="2054606" cy="1139557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657837471"/>
      </p:ext>
    </p:extLst>
  </p:cSld>
  <p:clrMapOvr>
    <a:masterClrMapping/>
  </p:clrMapOvr>
  <p:transition spd="slow">
    <p:wipe dir="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RAG</a:t>
            </a:r>
            <a:br>
              <a:rPr lang="en" dirty="0"/>
            </a:br>
            <a:r>
              <a:rPr lang="en" sz="4000" dirty="0"/>
              <a:t>Retrieval Augmented Generation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67271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RAG System Architecture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60545"/>
            <a:ext cx="3736303" cy="315440"/>
            <a:chOff x="2116922" y="3870408"/>
            <a:chExt cx="2802227" cy="23658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3130197" y="3870408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671962" y="2832335"/>
            <a:ext cx="2797734" cy="1790851"/>
            <a:chOff x="5753970" y="2124251"/>
            <a:chExt cx="2098300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5753970" y="2867910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0325"/>
            <a:ext cx="2795430" cy="2242566"/>
            <a:chOff x="7078225" y="374990"/>
            <a:chExt cx="2096572" cy="168192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74990"/>
              <a:ext cx="1890128" cy="1681923"/>
              <a:chOff x="7078225" y="374990"/>
              <a:chExt cx="1890128" cy="1681923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74990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solidFill>
                  <a:schemeClr val="accent5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A4A29A8-1F86-2FBA-A452-2EFA73E17879}"/>
              </a:ext>
            </a:extLst>
          </p:cNvPr>
          <p:cNvGrpSpPr/>
          <p:nvPr/>
        </p:nvGrpSpPr>
        <p:grpSpPr>
          <a:xfrm>
            <a:off x="4749141" y="3168319"/>
            <a:ext cx="2121151" cy="1548980"/>
            <a:chOff x="3561855" y="2376239"/>
            <a:chExt cx="1590863" cy="1161735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5870299-03DB-882B-D770-E0CE8BB61B37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81148C4-E16C-8E46-7F28-1D4B7FFA991D}"/>
                </a:ext>
              </a:extLst>
            </p:cNvPr>
            <p:cNvSpPr txBox="1"/>
            <p:nvPr/>
          </p:nvSpPr>
          <p:spPr>
            <a:xfrm>
              <a:off x="3561855" y="2376239"/>
              <a:ext cx="572513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question</a:t>
              </a:r>
              <a:endParaRPr lang="en-CH" sz="1200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F329B8E-7DF7-7658-62B2-7C6B398F0CAC}"/>
              </a:ext>
            </a:extLst>
          </p:cNvPr>
          <p:cNvSpPr txBox="1"/>
          <p:nvPr/>
        </p:nvSpPr>
        <p:spPr>
          <a:xfrm>
            <a:off x="2371742" y="4262587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551AEB8-703D-E3BD-197E-9C20F792A9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01133" y="4992703"/>
            <a:ext cx="853592" cy="90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7303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651739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Low Risk RAG Applications</a:t>
            </a:r>
            <a:endParaRPr dirty="0">
              <a:highlight>
                <a:srgbClr val="FF9900"/>
              </a:highlight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53D286F-7B47-80B8-BDFC-A265319CF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999110" y="2230821"/>
            <a:ext cx="2437197" cy="243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35175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Choosing an application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33774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252EBB-175F-5A23-BC70-66B9F91B2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Low Risk, but nice </a:t>
            </a:r>
            <a:r>
              <a:rPr lang="de-DE" dirty="0" err="1"/>
              <a:t>benefit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91C56F6-7D6B-5DE2-81A3-B832F63867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dirty="0"/>
              <a:t>What is the biggest risk we are facing?</a:t>
            </a:r>
          </a:p>
          <a:p>
            <a:pPr fontAlgn="base"/>
            <a:r>
              <a:rPr lang="en-US" dirty="0"/>
              <a:t>What is the worst thing that could happen and how to mitigate that?</a:t>
            </a:r>
          </a:p>
          <a:p>
            <a:pPr fontAlgn="base"/>
            <a:endParaRPr lang="de-DE" dirty="0"/>
          </a:p>
          <a:p>
            <a:r>
              <a:rPr lang="de-DE" dirty="0" err="1"/>
              <a:t>Choose</a:t>
            </a:r>
            <a:r>
              <a:rPr lang="de-DE" dirty="0"/>
              <a:t> </a:t>
            </a:r>
            <a:r>
              <a:rPr lang="de-DE" dirty="0" err="1"/>
              <a:t>something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low</a:t>
            </a:r>
            <a:r>
              <a:rPr lang="de-DE" dirty="0"/>
              <a:t> </a:t>
            </a:r>
            <a:r>
              <a:rPr lang="de-DE" dirty="0" err="1"/>
              <a:t>risk</a:t>
            </a:r>
            <a:r>
              <a:rPr lang="de-DE" dirty="0"/>
              <a:t>, but nice </a:t>
            </a:r>
            <a:r>
              <a:rPr lang="de-DE" dirty="0" err="1"/>
              <a:t>benefit</a:t>
            </a:r>
            <a:endParaRPr lang="de-DE" dirty="0"/>
          </a:p>
          <a:p>
            <a:r>
              <a:rPr lang="de-DE" dirty="0"/>
              <a:t>Low </a:t>
            </a:r>
            <a:r>
              <a:rPr lang="de-DE" dirty="0" err="1"/>
              <a:t>profile</a:t>
            </a:r>
            <a:endParaRPr lang="de-DE" dirty="0"/>
          </a:p>
          <a:p>
            <a:r>
              <a:rPr lang="de-DE" dirty="0" err="1"/>
              <a:t>Failures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ok</a:t>
            </a:r>
          </a:p>
          <a:p>
            <a:r>
              <a:rPr lang="de-DE" dirty="0" err="1"/>
              <a:t>Let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whole</a:t>
            </a:r>
            <a:r>
              <a:rPr lang="de-DE" dirty="0"/>
              <a:t> </a:t>
            </a:r>
            <a:r>
              <a:rPr lang="de-DE" dirty="0" err="1"/>
              <a:t>organization</a:t>
            </a:r>
            <a:r>
              <a:rPr lang="de-DE" dirty="0"/>
              <a:t> </a:t>
            </a:r>
            <a:r>
              <a:rPr lang="de-DE" dirty="0" err="1"/>
              <a:t>learn</a:t>
            </a:r>
            <a:endParaRPr lang="de-DE" dirty="0"/>
          </a:p>
          <a:p>
            <a:r>
              <a:rPr lang="de-DE" dirty="0"/>
              <a:t>Management </a:t>
            </a:r>
            <a:r>
              <a:rPr lang="de-DE" dirty="0" err="1"/>
              <a:t>likes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, but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afraid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173251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A46737-121B-300C-C4BB-845504E03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From</a:t>
            </a:r>
            <a:r>
              <a:rPr lang="de-DE" dirty="0"/>
              <a:t> Prompt Hacking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Production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743D458-06E7-6C34-19E0-A3F2070C68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" smtClean="0"/>
              <a:pPr algn="r"/>
              <a:t>19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630935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651739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C</a:t>
            </a:r>
            <a:r>
              <a:rPr lang="de-CH" dirty="0">
                <a:highlight>
                  <a:srgbClr val="FF9900"/>
                </a:highlight>
              </a:rPr>
              <a:t>h</a:t>
            </a:r>
            <a:r>
              <a:rPr lang="en" dirty="0">
                <a:highlight>
                  <a:srgbClr val="FF9900"/>
                </a:highlight>
              </a:rPr>
              <a:t>ef: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mein Enkel kann das auch…</a:t>
            </a:r>
            <a:endParaRPr dirty="0">
              <a:highlight>
                <a:srgbClr val="FF9900"/>
              </a:highlight>
            </a:endParaRPr>
          </a:p>
        </p:txBody>
      </p:sp>
      <p:pic>
        <p:nvPicPr>
          <p:cNvPr id="4" name="Picture 10">
            <a:extLst>
              <a:ext uri="{FF2B5EF4-FFF2-40B4-BE49-F238E27FC236}">
                <a16:creationId xmlns:a16="http://schemas.microsoft.com/office/drawing/2014/main" id="{5EEDBD1C-1117-69FC-4C99-6738A92CB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859380" y="2233516"/>
            <a:ext cx="2699728" cy="2699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196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A0A4D2-6AA6-60F0-3969-6ABEE2174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2400" b="0" i="0" u="none" strike="noStrike" dirty="0">
                <a:solidFill>
                  <a:srgbClr val="000000"/>
                </a:solidFill>
                <a:effectLst/>
                <a:latin typeface="Playfair Display" panose="00000500000000000000" pitchFamily="2" charset="0"/>
              </a:rPr>
              <a:t>Der kleine Heimwerker </a:t>
            </a:r>
            <a:r>
              <a:rPr lang="de-DE" sz="2400" b="0" i="0" u="none" strike="noStrike" dirty="0" err="1">
                <a:solidFill>
                  <a:srgbClr val="000000"/>
                </a:solidFill>
                <a:effectLst/>
                <a:latin typeface="Playfair Display" panose="00000500000000000000" pitchFamily="2" charset="0"/>
              </a:rPr>
              <a:t>vs</a:t>
            </a:r>
            <a:r>
              <a:rPr lang="de-DE" sz="2400" b="0" i="0" u="none" strike="noStrike" dirty="0">
                <a:solidFill>
                  <a:srgbClr val="000000"/>
                </a:solidFill>
                <a:effectLst/>
                <a:latin typeface="Playfair Display" panose="00000500000000000000" pitchFamily="2" charset="0"/>
              </a:rPr>
              <a:t> Ingenieur Tätigkeit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116B959-AEA1-F85B-722F-FDD9BD4F60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de-DE" dirty="0"/>
              <a:t>hohes Maß an Automatisierung</a:t>
            </a:r>
          </a:p>
          <a:p>
            <a:pPr fontAlgn="base"/>
            <a:r>
              <a:rPr lang="de-DE" dirty="0"/>
              <a:t>Generalisierung: Modell auf zukünftige Daten verallgemeinert anwendbar?</a:t>
            </a:r>
          </a:p>
          <a:p>
            <a:pPr marL="742950" lvl="1" indent="-285750" fontAlgn="base"/>
            <a:r>
              <a:rPr lang="de-DE" sz="1800" dirty="0">
                <a:latin typeface="Source Sans Pro" panose="020B0503030403020204"/>
              </a:rPr>
              <a:t>Der Nutzen ergibt sich durch Vorhersage auf bisher unbekannten Daten in der Zukunft.​</a:t>
            </a:r>
          </a:p>
          <a:p>
            <a:pPr marL="742950" lvl="1" indent="-285750" fontAlgn="base"/>
            <a:r>
              <a:rPr lang="de-DE" sz="1800" dirty="0">
                <a:latin typeface="Source Sans Pro" panose="020B0503030403020204"/>
              </a:rPr>
              <a:t>Auf diesen muss das Modell eine gute Leistung bringen. Nur das ist relevant.​</a:t>
            </a:r>
          </a:p>
          <a:p>
            <a:pPr fontAlgn="base"/>
            <a:r>
              <a:rPr lang="de-DE" dirty="0"/>
              <a:t>über einen längeren Zeitraum stabil bleiben</a:t>
            </a:r>
          </a:p>
          <a:p>
            <a:pPr>
              <a:spcAft>
                <a:spcPts val="1200"/>
              </a:spcAft>
            </a:pPr>
            <a:r>
              <a:rPr lang="de-DE" b="1" dirty="0"/>
              <a:t>Beispiel LLM und </a:t>
            </a:r>
            <a:r>
              <a:rPr lang="de-DE" b="1" dirty="0" err="1"/>
              <a:t>Prompting</a:t>
            </a:r>
            <a:r>
              <a:rPr lang="de-DE" b="1" dirty="0"/>
              <a:t> - können wir das nicht alle?</a:t>
            </a:r>
          </a:p>
          <a:p>
            <a:pPr fontAlgn="base"/>
            <a:r>
              <a:rPr lang="de-DE"/>
              <a:t>Von welcher </a:t>
            </a:r>
            <a:r>
              <a:rPr lang="de-DE" dirty="0"/>
              <a:t>Art </a:t>
            </a:r>
            <a:r>
              <a:rPr lang="de-DE" dirty="0" err="1"/>
              <a:t>Prompting</a:t>
            </a:r>
            <a:r>
              <a:rPr lang="de-DE" dirty="0"/>
              <a:t> sprechen wir ? Muss man unterscheiden von ad hoc </a:t>
            </a:r>
            <a:r>
              <a:rPr lang="de-DE" dirty="0" err="1"/>
              <a:t>Prompting</a:t>
            </a:r>
            <a:endParaRPr lang="de-DE" dirty="0"/>
          </a:p>
          <a:p>
            <a:pPr fontAlgn="base"/>
            <a:r>
              <a:rPr lang="de-DE" dirty="0"/>
              <a:t>Bei Ad hoc sieht man direkt, ob es geht. Man hat ein hohes Maß an menschlicher Überwachung.</a:t>
            </a:r>
          </a:p>
          <a:p>
            <a:pPr fontAlgn="base">
              <a:spcAft>
                <a:spcPts val="1200"/>
              </a:spcAft>
            </a:pPr>
            <a:r>
              <a:rPr lang="de-DE" dirty="0"/>
              <a:t>Unterschied internes Werkzeug und stabiler Service. Plattform Team</a:t>
            </a:r>
          </a:p>
        </p:txBody>
      </p:sp>
    </p:spTree>
    <p:extLst>
      <p:ext uri="{BB962C8B-B14F-4D97-AF65-F5344CB8AC3E}">
        <p14:creationId xmlns:p14="http://schemas.microsoft.com/office/powerpoint/2010/main" val="41450839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Evaluation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BB515F9-F37D-F4D4-A6E3-8CA8626CA43A}"/>
              </a:ext>
            </a:extLst>
          </p:cNvPr>
          <p:cNvSpPr txBox="1"/>
          <p:nvPr/>
        </p:nvSpPr>
        <p:spPr>
          <a:xfrm>
            <a:off x="6778148" y="1216193"/>
            <a:ext cx="519966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>
                <a:solidFill>
                  <a:schemeClr val="accent5"/>
                </a:solidFill>
                <a:latin typeface="Source Sans Pro" panose="020B0503030403020204"/>
              </a:rPr>
              <a:t>Question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 err="1">
                <a:solidFill>
                  <a:schemeClr val="accent5"/>
                </a:solidFill>
                <a:latin typeface="Source Sans Pro" panose="020B0503030403020204"/>
              </a:rPr>
              <a:t>What</a:t>
            </a:r>
            <a:r>
              <a:rPr lang="de-CH" sz="16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1600" dirty="0" err="1">
                <a:solidFill>
                  <a:schemeClr val="accent5"/>
                </a:solidFill>
                <a:latin typeface="Source Sans Pro" panose="020B0503030403020204"/>
              </a:rPr>
              <a:t>is</a:t>
            </a:r>
            <a:r>
              <a:rPr lang="de-CH" sz="1600" dirty="0">
                <a:solidFill>
                  <a:schemeClr val="accent5"/>
                </a:solidFill>
                <a:latin typeface="Source Sans Pro" panose="020B0503030403020204"/>
              </a:rPr>
              <a:t> Pluvia ?</a:t>
            </a:r>
          </a:p>
          <a:p>
            <a:r>
              <a:rPr lang="de-CH" dirty="0" err="1">
                <a:solidFill>
                  <a:schemeClr val="accent5"/>
                </a:solidFill>
                <a:latin typeface="Source Sans Pro" panose="020B0503030403020204"/>
              </a:rPr>
              <a:t>Answer</a:t>
            </a:r>
            <a:r>
              <a:rPr lang="de-CH" dirty="0">
                <a:solidFill>
                  <a:schemeClr val="accent5"/>
                </a:solidFill>
                <a:latin typeface="Source Sans Pro" panose="020B0503030403020204"/>
              </a:rPr>
              <a:t>   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		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CH" sz="1600" dirty="0"/>
              <a:t>Pluvia </a:t>
            </a:r>
            <a:r>
              <a:rPr lang="de-CH" sz="1600" dirty="0" err="1"/>
              <a:t>is</a:t>
            </a:r>
            <a:r>
              <a:rPr lang="de-CH" sz="1600" dirty="0"/>
              <a:t> a </a:t>
            </a:r>
            <a:r>
              <a:rPr lang="en-US" sz="1600" dirty="0" err="1"/>
              <a:t>latin</a:t>
            </a:r>
            <a:r>
              <a:rPr lang="en-US" sz="1600" dirty="0"/>
              <a:t> word meaning rainfall.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The </a:t>
            </a:r>
            <a:r>
              <a:rPr lang="en-US" sz="1600" dirty="0" err="1"/>
              <a:t>latin</a:t>
            </a:r>
            <a:r>
              <a:rPr lang="en-US" sz="1600" dirty="0"/>
              <a:t> word for rainfall.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….</a:t>
            </a: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3C688-0F22-0D5C-0046-AECAAD8694F5}"/>
              </a:ext>
            </a:extLst>
          </p:cNvPr>
          <p:cNvSpPr txBox="1"/>
          <p:nvPr/>
        </p:nvSpPr>
        <p:spPr>
          <a:xfrm>
            <a:off x="6778149" y="3009950"/>
            <a:ext cx="4607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tx2">
                    <a:lumMod val="50000"/>
                  </a:schemeClr>
                </a:solidFill>
                <a:latin typeface="Source Sans Pro" panose="020B0503030403020204"/>
              </a:rPr>
              <a:t>=&gt; </a:t>
            </a:r>
            <a:r>
              <a:rPr lang="de-CH" sz="2400" dirty="0" err="1">
                <a:solidFill>
                  <a:schemeClr val="tx2">
                    <a:lumMod val="50000"/>
                  </a:schemeClr>
                </a:solidFill>
                <a:highlight>
                  <a:srgbClr val="FFFFFF"/>
                </a:highlight>
                <a:latin typeface="Source Sans Pro" panose="020B0503030403020204"/>
              </a:rPr>
              <a:t>equality</a:t>
            </a:r>
            <a:r>
              <a:rPr lang="de-CH" sz="2400" dirty="0">
                <a:solidFill>
                  <a:schemeClr val="tx2">
                    <a:lumMod val="50000"/>
                  </a:schemeClr>
                </a:solidFill>
                <a:highlight>
                  <a:srgbClr val="FFFFFF"/>
                </a:highlight>
                <a:latin typeface="Source Sans Pro" panose="020B0503030403020204"/>
              </a:rPr>
              <a:t> not an </a:t>
            </a:r>
            <a:r>
              <a:rPr lang="de-CH" sz="2400" dirty="0" err="1">
                <a:solidFill>
                  <a:schemeClr val="tx2">
                    <a:lumMod val="50000"/>
                  </a:schemeClr>
                </a:solidFill>
                <a:highlight>
                  <a:srgbClr val="FFFFFF"/>
                </a:highlight>
                <a:latin typeface="Source Sans Pro" panose="020B0503030403020204"/>
              </a:rPr>
              <a:t>option</a:t>
            </a:r>
            <a:endParaRPr lang="de-CH" sz="1600" dirty="0">
              <a:solidFill>
                <a:schemeClr val="tx2">
                  <a:lumMod val="50000"/>
                </a:schemeClr>
              </a:solidFill>
              <a:highlight>
                <a:srgbClr val="FFFFFF"/>
              </a:highlight>
              <a:latin typeface="Source Sans Pro" panose="020B0503030403020204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6DC0C47D-3706-950F-F877-C2105390C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131" y="2794967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BCA27D7-0FDA-B77E-C696-CD5288B4A6EC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119BF38-AB6E-5617-DE2F-6BEDC7AAC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587" y="4733959"/>
            <a:ext cx="1041944" cy="104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4583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" grpId="0"/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7AE0215-2330-3A51-66BB-31D487159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131" y="2794967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7D27BE-4AF4-7CD8-A80E-E9F696E7B27F}"/>
              </a:ext>
            </a:extLst>
          </p:cNvPr>
          <p:cNvSpPr txBox="1"/>
          <p:nvPr/>
        </p:nvSpPr>
        <p:spPr>
          <a:xfrm>
            <a:off x="8191379" y="986116"/>
            <a:ext cx="3105337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81B586-E703-C78F-D47A-D60AE676F0C7}"/>
              </a:ext>
            </a:extLst>
          </p:cNvPr>
          <p:cNvSpPr txBox="1"/>
          <p:nvPr/>
        </p:nvSpPr>
        <p:spPr>
          <a:xfrm>
            <a:off x="6582929" y="5651804"/>
            <a:ext cx="1415772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E72859-2A74-AF50-EDD9-A7EF7973DD74}"/>
              </a:ext>
            </a:extLst>
          </p:cNvPr>
          <p:cNvSpPr txBox="1"/>
          <p:nvPr/>
        </p:nvSpPr>
        <p:spPr>
          <a:xfrm>
            <a:off x="4877978" y="4692559"/>
            <a:ext cx="1998304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Ground Truth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4B578E-1B9D-277B-9F6B-AF5A90CB0508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36A66A38-AB7F-4CAF-FBF4-F1E6C23C5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587" y="4733959"/>
            <a:ext cx="1041944" cy="104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03756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412064-6C00-3CE8-24FD-796951425C4E}"/>
              </a:ext>
            </a:extLst>
          </p:cNvPr>
          <p:cNvSpPr txBox="1"/>
          <p:nvPr/>
        </p:nvSpPr>
        <p:spPr>
          <a:xfrm>
            <a:off x="4378848" y="3719211"/>
            <a:ext cx="2375971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LLM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as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a Judge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3ADD5F-DACD-1AEA-30DA-D43566190901}"/>
              </a:ext>
            </a:extLst>
          </p:cNvPr>
          <p:cNvSpPr txBox="1"/>
          <p:nvPr/>
        </p:nvSpPr>
        <p:spPr>
          <a:xfrm>
            <a:off x="8191379" y="986116"/>
            <a:ext cx="3105337" cy="4339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5E068F4-958D-B5AF-5CB1-E43CF65EC5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587" y="4733959"/>
            <a:ext cx="1041944" cy="104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A019AF19-4113-BD46-DE25-7914C42B7F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1908505" y="2700343"/>
            <a:ext cx="1083596" cy="994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FAABB27-5BFD-C03C-7E0C-CE3BD3A111B2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0064687-F7B2-7AB2-933A-3AE2CE08FDAB}"/>
              </a:ext>
            </a:extLst>
          </p:cNvPr>
          <p:cNvSpPr txBox="1"/>
          <p:nvPr/>
        </p:nvSpPr>
        <p:spPr>
          <a:xfrm>
            <a:off x="6582929" y="5651804"/>
            <a:ext cx="1415772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0682DF-9F80-877F-36DE-0CEDA6C674A3}"/>
              </a:ext>
            </a:extLst>
          </p:cNvPr>
          <p:cNvSpPr txBox="1"/>
          <p:nvPr/>
        </p:nvSpPr>
        <p:spPr>
          <a:xfrm>
            <a:off x="4877978" y="4692559"/>
            <a:ext cx="1998304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Ground Truth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E6A3DA-A014-F860-2DB4-E2B89958E78E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</p:spTree>
    <p:extLst>
      <p:ext uri="{BB962C8B-B14F-4D97-AF65-F5344CB8AC3E}">
        <p14:creationId xmlns:p14="http://schemas.microsoft.com/office/powerpoint/2010/main" val="3048898788"/>
      </p:ext>
    </p:extLst>
  </p:cSld>
  <p:clrMapOvr>
    <a:masterClrMapping/>
  </p:clrMapOvr>
  <p:transition spd="slow">
    <p:wipe dir="d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651739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Evaluation Notebook</a:t>
            </a:r>
            <a:endParaRPr dirty="0">
              <a:highlight>
                <a:srgbClr val="FF9900"/>
              </a:highlight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53D286F-7B47-80B8-BDFC-A265319CF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728178" y="2230821"/>
            <a:ext cx="2708130" cy="2708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32F6EE1-D86B-6AB7-3E9E-559FDBB34FCE}"/>
              </a:ext>
            </a:extLst>
          </p:cNvPr>
          <p:cNvSpPr txBox="1"/>
          <p:nvPr/>
        </p:nvSpPr>
        <p:spPr>
          <a:xfrm>
            <a:off x="2257622" y="5642507"/>
            <a:ext cx="78890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H" dirty="0">
                <a:hlinkClick r:id="rId4"/>
              </a:rPr>
              <a:t>https://colab.research.google.com/github/DJCordhose/llm-from-prototype-to-production/blob/main/Eval4pptx.ipynb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85061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RAG System Architecture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60545"/>
            <a:ext cx="3736303" cy="315440"/>
            <a:chOff x="2116922" y="3870408"/>
            <a:chExt cx="2802227" cy="23658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3130197" y="3870408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671962" y="2832335"/>
            <a:ext cx="2797734" cy="1790851"/>
            <a:chOff x="5753970" y="2124251"/>
            <a:chExt cx="2098300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5753970" y="2867910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0325"/>
            <a:ext cx="2795430" cy="2242566"/>
            <a:chOff x="7078225" y="374990"/>
            <a:chExt cx="2096572" cy="168192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74990"/>
              <a:ext cx="1890128" cy="1681923"/>
              <a:chOff x="7078225" y="374990"/>
              <a:chExt cx="1890128" cy="1681923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74990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solidFill>
                  <a:schemeClr val="accent5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Chunks</a:t>
            </a:r>
            <a:endParaRPr lang="en-CH" sz="1067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794B29E-6D50-F190-9706-925F7EC362A0}"/>
              </a:ext>
            </a:extLst>
          </p:cNvPr>
          <p:cNvGrpSpPr/>
          <p:nvPr/>
        </p:nvGrpSpPr>
        <p:grpSpPr>
          <a:xfrm>
            <a:off x="581516" y="591742"/>
            <a:ext cx="10127075" cy="4609124"/>
            <a:chOff x="436137" y="443811"/>
            <a:chExt cx="7595306" cy="3456838"/>
          </a:xfrm>
        </p:grpSpPr>
        <p:pic>
          <p:nvPicPr>
            <p:cNvPr id="41" name="Picture 12">
              <a:extLst>
                <a:ext uri="{FF2B5EF4-FFF2-40B4-BE49-F238E27FC236}">
                  <a16:creationId xmlns:a16="http://schemas.microsoft.com/office/drawing/2014/main" id="{ECD390FA-CE87-EB97-962F-30E71BE07A2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7808222" y="443811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12">
              <a:extLst>
                <a:ext uri="{FF2B5EF4-FFF2-40B4-BE49-F238E27FC236}">
                  <a16:creationId xmlns:a16="http://schemas.microsoft.com/office/drawing/2014/main" id="{ED98BBD2-FEE7-D78C-82AF-14873C218FC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865740" y="370497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Picture 12">
              <a:extLst>
                <a:ext uri="{FF2B5EF4-FFF2-40B4-BE49-F238E27FC236}">
                  <a16:creationId xmlns:a16="http://schemas.microsoft.com/office/drawing/2014/main" id="{F4FBE39A-91A6-7E42-E4F9-D66F323288D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36137" y="313388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12">
              <a:extLst>
                <a:ext uri="{FF2B5EF4-FFF2-40B4-BE49-F238E27FC236}">
                  <a16:creationId xmlns:a16="http://schemas.microsoft.com/office/drawing/2014/main" id="{31471FBA-E494-9F2A-562F-56214B8B94B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6498837" y="2083206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A4A29A8-1F86-2FBA-A452-2EFA73E17879}"/>
              </a:ext>
            </a:extLst>
          </p:cNvPr>
          <p:cNvGrpSpPr/>
          <p:nvPr/>
        </p:nvGrpSpPr>
        <p:grpSpPr>
          <a:xfrm>
            <a:off x="4749141" y="3168319"/>
            <a:ext cx="2121151" cy="1548980"/>
            <a:chOff x="3561855" y="2376239"/>
            <a:chExt cx="1590863" cy="1161735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5870299-03DB-882B-D770-E0CE8BB61B37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81148C4-E16C-8E46-7F28-1D4B7FFA991D}"/>
                </a:ext>
              </a:extLst>
            </p:cNvPr>
            <p:cNvSpPr txBox="1"/>
            <p:nvPr/>
          </p:nvSpPr>
          <p:spPr>
            <a:xfrm>
              <a:off x="3561855" y="2376239"/>
              <a:ext cx="572513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question</a:t>
              </a:r>
              <a:endParaRPr lang="en-CH" sz="1200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F329B8E-7DF7-7658-62B2-7C6B398F0CAC}"/>
              </a:ext>
            </a:extLst>
          </p:cNvPr>
          <p:cNvSpPr txBox="1"/>
          <p:nvPr/>
        </p:nvSpPr>
        <p:spPr>
          <a:xfrm>
            <a:off x="2371742" y="4262587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</p:spTree>
    <p:extLst>
      <p:ext uri="{BB962C8B-B14F-4D97-AF65-F5344CB8AC3E}">
        <p14:creationId xmlns:p14="http://schemas.microsoft.com/office/powerpoint/2010/main" val="1135122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RAG System Architecture: Online Evaluation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A929D1B6-4479-5CD3-F59B-575EDF3667CB}"/>
              </a:ext>
            </a:extLst>
          </p:cNvPr>
          <p:cNvGrpSpPr/>
          <p:nvPr/>
        </p:nvGrpSpPr>
        <p:grpSpPr>
          <a:xfrm>
            <a:off x="4749141" y="3168319"/>
            <a:ext cx="2121151" cy="1548980"/>
            <a:chOff x="3561855" y="2376239"/>
            <a:chExt cx="1590863" cy="1161735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3382ABB-AB5E-6291-2E3D-60BD1383DF1D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82C16D-6F82-B86E-9BD7-E9772F1C27FF}"/>
                </a:ext>
              </a:extLst>
            </p:cNvPr>
            <p:cNvSpPr txBox="1"/>
            <p:nvPr/>
          </p:nvSpPr>
          <p:spPr>
            <a:xfrm>
              <a:off x="3561855" y="2376239"/>
              <a:ext cx="572513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question</a:t>
              </a:r>
              <a:endParaRPr lang="en-CH" sz="1200" dirty="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79568"/>
            <a:ext cx="3736303" cy="296423"/>
            <a:chOff x="2116922" y="3884671"/>
            <a:chExt cx="2802227" cy="222317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4334992" y="38846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2371742" y="4262587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779583" y="2832335"/>
            <a:ext cx="2690111" cy="1790851"/>
            <a:chOff x="5834687" y="2124251"/>
            <a:chExt cx="2017583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6046428" y="26070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7358"/>
            <a:ext cx="2795430" cy="2235533"/>
            <a:chOff x="7078225" y="380265"/>
            <a:chExt cx="2096572" cy="167664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80265"/>
              <a:ext cx="1890128" cy="1676648"/>
              <a:chOff x="7078225" y="380265"/>
              <a:chExt cx="1890128" cy="1676648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80265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solidFill>
                  <a:schemeClr val="accent5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Chunks</a:t>
            </a:r>
            <a:endParaRPr lang="en-CH" sz="1067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FE9F47-11A1-E27B-8C4E-485845760082}"/>
              </a:ext>
            </a:extLst>
          </p:cNvPr>
          <p:cNvSpPr txBox="1"/>
          <p:nvPr/>
        </p:nvSpPr>
        <p:spPr>
          <a:xfrm>
            <a:off x="3976078" y="6190917"/>
            <a:ext cx="1011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200" dirty="0" err="1"/>
              <a:t>Faithfulness</a:t>
            </a:r>
            <a:endParaRPr lang="en-CH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499B486-02CA-8CEB-4AAB-A10DEA6287C3}"/>
              </a:ext>
            </a:extLst>
          </p:cNvPr>
          <p:cNvSpPr txBox="1"/>
          <p:nvPr/>
        </p:nvSpPr>
        <p:spPr>
          <a:xfrm>
            <a:off x="1272499" y="3489254"/>
            <a:ext cx="1462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CH" sz="1200" dirty="0" err="1"/>
              <a:t>Answer</a:t>
            </a:r>
            <a:r>
              <a:rPr lang="de-CH" sz="1200" dirty="0"/>
              <a:t> </a:t>
            </a:r>
            <a:r>
              <a:rPr lang="de-CH" sz="1200" dirty="0" err="1"/>
              <a:t>Relevance</a:t>
            </a:r>
            <a:endParaRPr lang="de-CH" sz="1200" dirty="0"/>
          </a:p>
          <a:p>
            <a:pPr algn="r"/>
            <a:r>
              <a:rPr lang="de-CH" sz="1200" dirty="0" err="1"/>
              <a:t>Conciseness</a:t>
            </a:r>
            <a:endParaRPr lang="en-CH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55FD94-F54A-9094-4381-2E831809FD28}"/>
              </a:ext>
            </a:extLst>
          </p:cNvPr>
          <p:cNvSpPr txBox="1"/>
          <p:nvPr/>
        </p:nvSpPr>
        <p:spPr>
          <a:xfrm>
            <a:off x="5915908" y="3422178"/>
            <a:ext cx="16834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200" dirty="0" err="1"/>
              <a:t>Contextual</a:t>
            </a:r>
            <a:r>
              <a:rPr lang="de-CH" sz="1200" dirty="0"/>
              <a:t> </a:t>
            </a:r>
            <a:r>
              <a:rPr lang="de-CH" sz="1200" dirty="0" err="1"/>
              <a:t>Relevance</a:t>
            </a:r>
            <a:endParaRPr lang="en-CH" sz="1200" dirty="0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19F8C713-67B3-DF1E-85D5-4848D4F9E9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6021622" y="2864998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F08E4C41-F6D9-1762-BD64-2400F5EE12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4303115" y="5590296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796EAAC6-0F49-E11C-9C66-3EC2767421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2171887" y="2938668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83EF4255-1835-7F63-9469-DB23E60E50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8230601" y="4291578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2752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3A42F-1327-BEBA-D10D-E217637D8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Online </a:t>
            </a:r>
            <a:r>
              <a:rPr lang="de-CH" dirty="0" err="1"/>
              <a:t>Eval</a:t>
            </a:r>
            <a:r>
              <a:rPr lang="de-CH" dirty="0"/>
              <a:t>: </a:t>
            </a:r>
            <a:r>
              <a:rPr lang="de-CH" dirty="0" err="1"/>
              <a:t>Example</a:t>
            </a:r>
            <a:endParaRPr lang="en-CH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F9A850-C1E6-6470-F3FE-4CE32E9E5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008" y="1816189"/>
            <a:ext cx="11180905" cy="402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479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3A42F-1327-BEBA-D10D-E217637D8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Online </a:t>
            </a:r>
            <a:r>
              <a:rPr lang="de-CH" dirty="0" err="1"/>
              <a:t>Eval</a:t>
            </a:r>
            <a:r>
              <a:rPr lang="de-CH" dirty="0"/>
              <a:t>: </a:t>
            </a:r>
            <a:r>
              <a:rPr lang="de-CH" dirty="0" err="1"/>
              <a:t>Example</a:t>
            </a:r>
            <a:endParaRPr lang="en-CH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0DA747-BE99-1A6E-62BA-925C1F00DB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6659"/>
          <a:stretch/>
        </p:blipFill>
        <p:spPr>
          <a:xfrm>
            <a:off x="276662" y="1816189"/>
            <a:ext cx="11568875" cy="253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423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LLM Intro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6011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Evaluation Issues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Online Performance </a:t>
            </a:r>
            <a:r>
              <a:rPr lang="de-CH" dirty="0" err="1"/>
              <a:t>impact</a:t>
            </a:r>
            <a:r>
              <a:rPr lang="de-CH" dirty="0"/>
              <a:t> on LLM</a:t>
            </a:r>
          </a:p>
          <a:p>
            <a:pPr lvl="1"/>
            <a:r>
              <a:rPr lang="de-CH" dirty="0" err="1"/>
              <a:t>Eval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call</a:t>
            </a:r>
            <a:r>
              <a:rPr lang="de-CH" dirty="0"/>
              <a:t> 10x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often</a:t>
            </a:r>
            <a:r>
              <a:rPr lang="de-CH" dirty="0"/>
              <a:t>, but </a:t>
            </a:r>
            <a:r>
              <a:rPr lang="de-CH" dirty="0" err="1"/>
              <a:t>have</a:t>
            </a:r>
            <a:r>
              <a:rPr lang="de-CH" dirty="0"/>
              <a:t> </a:t>
            </a:r>
            <a:r>
              <a:rPr lang="de-CH" dirty="0" err="1"/>
              <a:t>less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tokens</a:t>
            </a:r>
            <a:endParaRPr lang="de-CH" dirty="0"/>
          </a:p>
          <a:p>
            <a:r>
              <a:rPr lang="de-CH" dirty="0" err="1"/>
              <a:t>Which</a:t>
            </a:r>
            <a:r>
              <a:rPr lang="de-CH" dirty="0"/>
              <a:t> LLM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? Same ? </a:t>
            </a:r>
            <a:r>
              <a:rPr lang="de-CH" dirty="0" err="1"/>
              <a:t>Faster</a:t>
            </a:r>
            <a:r>
              <a:rPr lang="de-CH" dirty="0"/>
              <a:t> ? Most Powerful ?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Dimensions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eval</a:t>
            </a:r>
            <a:r>
              <a:rPr lang="de-CH" dirty="0"/>
              <a:t> ? </a:t>
            </a:r>
          </a:p>
          <a:p>
            <a:pPr lvl="1"/>
            <a:r>
              <a:rPr lang="de-CH" dirty="0" err="1"/>
              <a:t>Toxicity</a:t>
            </a:r>
            <a:r>
              <a:rPr lang="de-CH" dirty="0"/>
              <a:t>, </a:t>
            </a:r>
            <a:r>
              <a:rPr lang="de-CH" dirty="0" err="1"/>
              <a:t>Conciseness</a:t>
            </a:r>
            <a:r>
              <a:rPr lang="de-CH" dirty="0"/>
              <a:t>,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Relevance</a:t>
            </a:r>
            <a:r>
              <a:rPr lang="de-CH" dirty="0"/>
              <a:t> ?</a:t>
            </a:r>
          </a:p>
          <a:p>
            <a:pPr lvl="1"/>
            <a:r>
              <a:rPr lang="de-CH" dirty="0"/>
              <a:t>Ground Truth </a:t>
            </a:r>
            <a:r>
              <a:rPr lang="de-CH" dirty="0" err="1"/>
              <a:t>available</a:t>
            </a:r>
            <a:r>
              <a:rPr lang="de-CH" dirty="0"/>
              <a:t> ?</a:t>
            </a:r>
          </a:p>
          <a:p>
            <a:r>
              <a:rPr lang="de-CH" dirty="0"/>
              <a:t>Human Feedback 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?</a:t>
            </a:r>
          </a:p>
          <a:p>
            <a:r>
              <a:rPr lang="de-CH" dirty="0"/>
              <a:t>Interpretation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Scores ?</a:t>
            </a:r>
          </a:p>
          <a:p>
            <a:pPr marL="152396" indent="0">
              <a:buNone/>
            </a:pPr>
            <a:endParaRPr lang="en-CH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Eval</a:t>
            </a:r>
            <a:r>
              <a:rPr lang="de-CH" dirty="0"/>
              <a:t> Frameworks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>
                <a:solidFill>
                  <a:schemeClr val="tx2">
                    <a:lumMod val="50000"/>
                  </a:schemeClr>
                </a:solidFill>
                <a:highlight>
                  <a:srgbClr val="FFFFFF"/>
                </a:highlight>
              </a:rPr>
              <a:t>DeepEval</a:t>
            </a:r>
            <a:r>
              <a:rPr lang="de-CH" dirty="0"/>
              <a:t>	https://docs.confident-ai.com/</a:t>
            </a:r>
          </a:p>
          <a:p>
            <a:r>
              <a:rPr lang="de-CH" dirty="0" err="1"/>
              <a:t>Ragas</a:t>
            </a:r>
            <a:r>
              <a:rPr lang="de-CH" dirty="0"/>
              <a:t>	https://ragas.io/</a:t>
            </a:r>
          </a:p>
          <a:p>
            <a:r>
              <a:rPr lang="de-CH" dirty="0" err="1"/>
              <a:t>TruLens</a:t>
            </a:r>
            <a:r>
              <a:rPr lang="de-CH" dirty="0"/>
              <a:t>	https://www.trulens.org/</a:t>
            </a:r>
          </a:p>
          <a:p>
            <a:r>
              <a:rPr lang="de-CH" dirty="0" err="1"/>
              <a:t>Evidently</a:t>
            </a:r>
            <a:r>
              <a:rPr lang="de-CH" dirty="0"/>
              <a:t>	https://www.evidentlyai.com/</a:t>
            </a:r>
          </a:p>
          <a:p>
            <a:r>
              <a:rPr lang="de-CH" dirty="0"/>
              <a:t>Ares	https://ares-ai.vercel.app/</a:t>
            </a:r>
          </a:p>
          <a:p>
            <a:r>
              <a:rPr lang="de-CH" dirty="0"/>
              <a:t>…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822001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Your Experience ?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doing</a:t>
            </a:r>
            <a:r>
              <a:rPr lang="de-CH" dirty="0"/>
              <a:t> RAG ? In </a:t>
            </a:r>
            <a:r>
              <a:rPr lang="de-CH" dirty="0" err="1"/>
              <a:t>Production</a:t>
            </a:r>
            <a:r>
              <a:rPr lang="de-CH" dirty="0"/>
              <a:t> ?</a:t>
            </a:r>
          </a:p>
          <a:p>
            <a:r>
              <a:rPr lang="de-CH" dirty="0"/>
              <a:t>Do </a:t>
            </a:r>
            <a:r>
              <a:rPr lang="de-CH" dirty="0" err="1"/>
              <a:t>you</a:t>
            </a:r>
            <a:r>
              <a:rPr lang="de-CH" dirty="0"/>
              <a:t> do </a:t>
            </a:r>
            <a:r>
              <a:rPr lang="de-CH" dirty="0" err="1"/>
              <a:t>evaluation</a:t>
            </a:r>
            <a:r>
              <a:rPr lang="de-CH" dirty="0"/>
              <a:t> ? By </a:t>
            </a:r>
            <a:r>
              <a:rPr lang="de-CH" dirty="0" err="1"/>
              <a:t>humans</a:t>
            </a:r>
            <a:r>
              <a:rPr lang="de-CH" dirty="0"/>
              <a:t> ? 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else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evaluation</a:t>
            </a:r>
            <a:r>
              <a:rPr lang="de-CH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106672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Wrap Up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Key takeaways</a:t>
            </a:r>
            <a:endParaRPr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A26522-82EC-4A85-3057-E65078823C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Human </a:t>
            </a:r>
            <a:r>
              <a:rPr lang="de-DE" dirty="0" err="1"/>
              <a:t>Eval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great</a:t>
            </a:r>
            <a:r>
              <a:rPr lang="de-DE" dirty="0"/>
              <a:t> </a:t>
            </a:r>
            <a:r>
              <a:rPr lang="de-DE" dirty="0" err="1"/>
              <a:t>starting</a:t>
            </a:r>
            <a:r>
              <a:rPr lang="de-DE" dirty="0"/>
              <a:t> </a:t>
            </a:r>
            <a:r>
              <a:rPr lang="de-DE" dirty="0" err="1"/>
              <a:t>point</a:t>
            </a:r>
            <a:endParaRPr lang="de-DE" dirty="0"/>
          </a:p>
          <a:p>
            <a:r>
              <a:rPr lang="de-DE" dirty="0"/>
              <a:t>LLM-</a:t>
            </a:r>
            <a:r>
              <a:rPr lang="de-DE" dirty="0" err="1"/>
              <a:t>as</a:t>
            </a:r>
            <a:r>
              <a:rPr lang="de-DE" dirty="0"/>
              <a:t>-a-Judge </a:t>
            </a:r>
            <a:r>
              <a:rPr lang="de-DE" dirty="0" err="1"/>
              <a:t>works</a:t>
            </a:r>
            <a:r>
              <a:rPr lang="de-DE" dirty="0"/>
              <a:t>, but </a:t>
            </a:r>
            <a:r>
              <a:rPr lang="de-DE" dirty="0" err="1"/>
              <a:t>take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scores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 </a:t>
            </a:r>
            <a:r>
              <a:rPr lang="de-DE" dirty="0" err="1"/>
              <a:t>grain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salt</a:t>
            </a:r>
            <a:endParaRPr lang="de-DE" dirty="0"/>
          </a:p>
          <a:p>
            <a:r>
              <a:rPr lang="de-DE" dirty="0"/>
              <a:t>Use a strong LLM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evaluation</a:t>
            </a:r>
            <a:endParaRPr lang="de-DE" dirty="0"/>
          </a:p>
          <a:p>
            <a:r>
              <a:rPr lang="de-DE" dirty="0"/>
              <a:t>Evaluation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even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crucial</a:t>
            </a:r>
            <a:r>
              <a:rPr lang="de-DE" dirty="0"/>
              <a:t> </a:t>
            </a: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potentially</a:t>
            </a:r>
            <a:r>
              <a:rPr lang="de-DE" dirty="0"/>
              <a:t> </a:t>
            </a:r>
            <a:r>
              <a:rPr lang="de-DE" dirty="0" err="1"/>
              <a:t>less</a:t>
            </a:r>
            <a:r>
              <a:rPr lang="de-DE" dirty="0"/>
              <a:t> </a:t>
            </a:r>
            <a:r>
              <a:rPr lang="de-DE" dirty="0" err="1"/>
              <a:t>powerfull</a:t>
            </a:r>
            <a:r>
              <a:rPr lang="de-DE" dirty="0"/>
              <a:t> </a:t>
            </a:r>
            <a:r>
              <a:rPr lang="de-DE" dirty="0" err="1"/>
              <a:t>models</a:t>
            </a:r>
            <a:endParaRPr lang="de-DE" dirty="0"/>
          </a:p>
          <a:p>
            <a:r>
              <a:rPr lang="de-DE" dirty="0" err="1"/>
              <a:t>Getting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Documents</a:t>
            </a:r>
            <a:r>
              <a:rPr lang="de-DE" dirty="0"/>
              <a:t> &amp; </a:t>
            </a:r>
            <a:r>
              <a:rPr lang="de-DE" dirty="0" err="1"/>
              <a:t>keeping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-</a:t>
            </a:r>
            <a:r>
              <a:rPr lang="de-DE" dirty="0" err="1"/>
              <a:t>to</a:t>
            </a:r>
            <a:r>
              <a:rPr lang="de-DE" dirty="0"/>
              <a:t>-date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painful</a:t>
            </a:r>
            <a:endParaRPr lang="de-DE" dirty="0"/>
          </a:p>
          <a:p>
            <a:endParaRPr lang="en-CH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0F2087-990C-E410-80D8-75077399E59D}"/>
              </a:ext>
            </a:extLst>
          </p:cNvPr>
          <p:cNvSpPr txBox="1"/>
          <p:nvPr/>
        </p:nvSpPr>
        <p:spPr>
          <a:xfrm>
            <a:off x="1419443" y="4309679"/>
            <a:ext cx="9665403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4400" dirty="0">
                <a:solidFill>
                  <a:schemeClr val="tx2">
                    <a:lumMod val="75000"/>
                  </a:schemeClr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de-CH" sz="4400" dirty="0">
                <a:solidFill>
                  <a:schemeClr val="tx2">
                    <a:lumMod val="50000"/>
                  </a:schemeClr>
                </a:solidFill>
                <a:highlight>
                  <a:srgbClr val="FFFFFF"/>
                </a:highlight>
                <a:latin typeface="Arial"/>
              </a:rPr>
              <a:t>Vorsicht vor dem Enkel des Chefs…   </a:t>
            </a:r>
            <a:endParaRPr lang="en-CH" sz="4400" dirty="0">
              <a:solidFill>
                <a:schemeClr val="tx2">
                  <a:lumMod val="50000"/>
                </a:schemeClr>
              </a:solidFill>
              <a:highlight>
                <a:srgbClr val="FFFFFF"/>
              </a:highlight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E9085268-8182-316F-96F4-1429033C9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536266" y="2188159"/>
            <a:ext cx="3102431" cy="3102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8589DD-CA57-9C88-A696-B837B26FE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2300" dirty="0" err="1">
                <a:highlight>
                  <a:srgbClr val="FF9900"/>
                </a:highlight>
              </a:rPr>
              <a:t>Thank</a:t>
            </a:r>
            <a:r>
              <a:rPr lang="de-CH" sz="2300" dirty="0">
                <a:highlight>
                  <a:srgbClr val="FF9900"/>
                </a:highlight>
              </a:rPr>
              <a:t> </a:t>
            </a:r>
            <a:r>
              <a:rPr lang="de-CH" sz="2300" dirty="0" err="1">
                <a:highlight>
                  <a:srgbClr val="FF9900"/>
                </a:highlight>
              </a:rPr>
              <a:t>you</a:t>
            </a:r>
            <a:endParaRPr lang="en-CH" sz="2300"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93975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Llm-as-a-judge: Idea</a:t>
            </a:r>
            <a:endParaRPr dirty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11C904A1-CB81-D2A4-33C1-7BA36BFAF64A}"/>
              </a:ext>
            </a:extLst>
          </p:cNvPr>
          <p:cNvSpPr/>
          <p:nvPr/>
        </p:nvSpPr>
        <p:spPr>
          <a:xfrm>
            <a:off x="3348599" y="2939106"/>
            <a:ext cx="3703848" cy="214411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CH" sz="1600"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7084395-7F84-734E-FBB7-B28FBD8A9B4F}"/>
              </a:ext>
            </a:extLst>
          </p:cNvPr>
          <p:cNvSpPr txBox="1"/>
          <p:nvPr/>
        </p:nvSpPr>
        <p:spPr>
          <a:xfrm>
            <a:off x="668461" y="2815478"/>
            <a:ext cx="2434196" cy="461665"/>
          </a:xfrm>
          <a:prstGeom prst="rect">
            <a:avLst/>
          </a:prstGeom>
          <a:noFill/>
          <a:ln w="28575">
            <a:solidFill>
              <a:srgbClr val="FF9B3C"/>
            </a:solidFill>
          </a:ln>
        </p:spPr>
        <p:txBody>
          <a:bodyPr wrap="square">
            <a:spAutoFit/>
          </a:bodyPr>
          <a:lstStyle/>
          <a:p>
            <a:r>
              <a:rPr lang="en-US" sz="1200" b="0" dirty="0" err="1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Witing</a:t>
            </a:r>
            <a:r>
              <a:rPr lang="en-US" sz="1200" b="0" dirty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 texts is painful, </a:t>
            </a:r>
            <a:r>
              <a:rPr lang="en-US" sz="1200" b="0" dirty="0" err="1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caus</a:t>
            </a:r>
            <a:r>
              <a:rPr lang="en-US" sz="1200" b="0" dirty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200" b="0" dirty="0" err="1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im</a:t>
            </a:r>
            <a:r>
              <a:rPr lang="en-US" sz="1200" b="0" dirty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 making </a:t>
            </a:r>
            <a:r>
              <a:rPr lang="en-US" sz="1200" b="0" dirty="0" err="1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mitakes</a:t>
            </a:r>
            <a:r>
              <a:rPr lang="en-US" sz="1200" b="0" dirty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E19BC00-0925-F5E8-FB39-17178E2DE50D}"/>
              </a:ext>
            </a:extLst>
          </p:cNvPr>
          <p:cNvSpPr txBox="1"/>
          <p:nvPr/>
        </p:nvSpPr>
        <p:spPr>
          <a:xfrm>
            <a:off x="742032" y="2598571"/>
            <a:ext cx="730969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900" dirty="0">
                <a:latin typeface="Source Sans Pro" panose="020B0503030403020204"/>
              </a:rPr>
              <a:t>Actual Output:</a:t>
            </a:r>
            <a:endParaRPr lang="en-CH" sz="900" dirty="0">
              <a:latin typeface="Source Sans Pro" panose="020B0503030403020204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1658328-A066-7C78-D5B7-504B0F122CE6}"/>
              </a:ext>
            </a:extLst>
          </p:cNvPr>
          <p:cNvGrpSpPr/>
          <p:nvPr/>
        </p:nvGrpSpPr>
        <p:grpSpPr>
          <a:xfrm>
            <a:off x="3954606" y="1531629"/>
            <a:ext cx="2574839" cy="2952082"/>
            <a:chOff x="4301443" y="1575775"/>
            <a:chExt cx="2574839" cy="2952082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1FD8AEB-9770-1C03-7004-7BFC636B54E9}"/>
                </a:ext>
              </a:extLst>
            </p:cNvPr>
            <p:cNvGrpSpPr/>
            <p:nvPr/>
          </p:nvGrpSpPr>
          <p:grpSpPr>
            <a:xfrm>
              <a:off x="4301443" y="1797685"/>
              <a:ext cx="2574839" cy="2730172"/>
              <a:chOff x="4596340" y="933317"/>
              <a:chExt cx="2201751" cy="1305385"/>
            </a:xfrm>
          </p:grpSpPr>
          <p:sp>
            <p:nvSpPr>
              <p:cNvPr id="31" name="Flowchart: Document 30">
                <a:extLst>
                  <a:ext uri="{FF2B5EF4-FFF2-40B4-BE49-F238E27FC236}">
                    <a16:creationId xmlns:a16="http://schemas.microsoft.com/office/drawing/2014/main" id="{CF6124F7-1616-E005-BBC4-A6DCE19B2285}"/>
                  </a:ext>
                </a:extLst>
              </p:cNvPr>
              <p:cNvSpPr/>
              <p:nvPr/>
            </p:nvSpPr>
            <p:spPr>
              <a:xfrm>
                <a:off x="4596340" y="933317"/>
                <a:ext cx="2201751" cy="1305385"/>
              </a:xfrm>
              <a:prstGeom prst="flowChartDocument">
                <a:avLst/>
              </a:prstGeom>
              <a:solidFill>
                <a:schemeClr val="bg1"/>
              </a:solidFill>
              <a:ln w="1905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5963" tIns="35963" rIns="35963" bIns="35963" rtlCol="0" anchor="ctr"/>
              <a:lstStyle/>
              <a:p>
                <a:pPr algn="ctr"/>
                <a:endParaRPr lang="en-CH" sz="1599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287CDD6F-D495-661F-86E9-18BF95BDF4D4}"/>
                  </a:ext>
                </a:extLst>
              </p:cNvPr>
              <p:cNvSpPr txBox="1"/>
              <p:nvPr/>
            </p:nvSpPr>
            <p:spPr>
              <a:xfrm>
                <a:off x="4676052" y="1029752"/>
                <a:ext cx="2065283" cy="92709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200" b="0" dirty="0">
                    <a:solidFill>
                      <a:schemeClr val="accent2">
                        <a:lumMod val="25000"/>
                      </a:schemeClr>
                    </a:solidFill>
                    <a:effectLst/>
                    <a:latin typeface="Courier New" panose="02070309020205020404" pitchFamily="49" charset="0"/>
                  </a:rPr>
                  <a:t>You are an expert on </a:t>
                </a:r>
                <a:r>
                  <a:rPr lang="en-US" sz="1200" b="0" dirty="0" err="1">
                    <a:solidFill>
                      <a:schemeClr val="accent2">
                        <a:lumMod val="25000"/>
                      </a:schemeClr>
                    </a:solidFill>
                    <a:effectLst/>
                    <a:latin typeface="Courier New" panose="02070309020205020404" pitchFamily="49" charset="0"/>
                  </a:rPr>
                  <a:t>english</a:t>
                </a:r>
                <a:r>
                  <a:rPr lang="en-US" sz="1200" b="0" dirty="0">
                    <a:solidFill>
                      <a:schemeClr val="accent2">
                        <a:lumMod val="25000"/>
                      </a:schemeClr>
                    </a:solidFill>
                    <a:effectLst/>
                    <a:latin typeface="Courier New" panose="02070309020205020404" pitchFamily="49" charset="0"/>
                  </a:rPr>
                  <a:t> language. Grade a students text… </a:t>
                </a:r>
              </a:p>
              <a:p>
                <a:endParaRPr lang="en-US" sz="1200" dirty="0">
                  <a:solidFill>
                    <a:schemeClr val="accent2">
                      <a:lumMod val="25000"/>
                    </a:schemeClr>
                  </a:solidFill>
                  <a:latin typeface="Courier New" panose="02070309020205020404" pitchFamily="49" charset="0"/>
                </a:endParaRPr>
              </a:p>
              <a:p>
                <a:r>
                  <a:rPr lang="en-US" sz="1200" dirty="0">
                    <a:solidFill>
                      <a:schemeClr val="accent2">
                        <a:lumMod val="25000"/>
                      </a:schemeClr>
                    </a:solidFill>
                    <a:latin typeface="Courier New" panose="02070309020205020404" pitchFamily="49" charset="0"/>
                  </a:rPr>
                  <a:t>Answer with a Json containing </a:t>
                </a:r>
                <a:r>
                  <a:rPr lang="en-US" sz="1200" b="0" dirty="0">
                    <a:solidFill>
                      <a:schemeClr val="accent2">
                        <a:lumMod val="25000"/>
                      </a:schemeClr>
                    </a:solidFill>
                    <a:effectLst/>
                    <a:latin typeface="Courier New" panose="02070309020205020404" pitchFamily="49" charset="0"/>
                  </a:rPr>
                  <a:t>scores &amp; reason..</a:t>
                </a:r>
              </a:p>
              <a:p>
                <a:endParaRPr lang="en-US" sz="1200" dirty="0">
                  <a:solidFill>
                    <a:schemeClr val="accent2">
                      <a:lumMod val="25000"/>
                    </a:schemeClr>
                  </a:solidFill>
                  <a:latin typeface="Courier New" panose="02070309020205020404" pitchFamily="49" charset="0"/>
                </a:endParaRPr>
              </a:p>
              <a:p>
                <a:r>
                  <a:rPr lang="en-US" sz="1200" b="0" dirty="0">
                    <a:solidFill>
                      <a:schemeClr val="accent2">
                        <a:lumMod val="25000"/>
                      </a:schemeClr>
                    </a:solidFill>
                    <a:effectLst/>
                    <a:latin typeface="Courier New" panose="02070309020205020404" pitchFamily="49" charset="0"/>
                  </a:rPr>
                  <a:t>Students Text: </a:t>
                </a:r>
              </a:p>
              <a:p>
                <a:r>
                  <a:rPr lang="en-US" sz="1200" b="0" dirty="0" err="1">
                    <a:solidFill>
                      <a:schemeClr val="accent2">
                        <a:lumMod val="25000"/>
                      </a:schemeClr>
                    </a:solidFill>
                    <a:effectLst/>
                    <a:latin typeface="Courier New" panose="02070309020205020404" pitchFamily="49" charset="0"/>
                  </a:rPr>
                  <a:t>Witing</a:t>
                </a:r>
                <a:r>
                  <a:rPr lang="en-US" sz="1200" b="0" dirty="0">
                    <a:solidFill>
                      <a:schemeClr val="accent2">
                        <a:lumMod val="25000"/>
                      </a:schemeClr>
                    </a:solidFill>
                    <a:effectLst/>
                    <a:latin typeface="Courier New" panose="02070309020205020404" pitchFamily="49" charset="0"/>
                  </a:rPr>
                  <a:t> texts is…</a:t>
                </a:r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89D9B42-6813-047C-4529-967B6A4D47B7}"/>
                </a:ext>
              </a:extLst>
            </p:cNvPr>
            <p:cNvSpPr txBox="1"/>
            <p:nvPr/>
          </p:nvSpPr>
          <p:spPr>
            <a:xfrm>
              <a:off x="4330250" y="1575775"/>
              <a:ext cx="403957" cy="1384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spcBef>
                  <a:spcPts val="600"/>
                </a:spcBef>
                <a:buClr>
                  <a:schemeClr val="tx1"/>
                </a:buClr>
                <a:buSzPct val="100000"/>
              </a:pPr>
              <a:r>
                <a:rPr lang="de-CH" sz="900" dirty="0">
                  <a:latin typeface="Source Sans Pro" panose="020B0503030403020204"/>
                </a:rPr>
                <a:t>Prompt:</a:t>
              </a:r>
              <a:endParaRPr lang="en-CH" sz="900" dirty="0">
                <a:latin typeface="Source Sans Pro" panose="020B0503030403020204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85D53A0B-9565-B733-BC96-A61C1A63D54F}"/>
              </a:ext>
            </a:extLst>
          </p:cNvPr>
          <p:cNvSpPr txBox="1"/>
          <p:nvPr/>
        </p:nvSpPr>
        <p:spPr>
          <a:xfrm>
            <a:off x="7297366" y="2585269"/>
            <a:ext cx="4192546" cy="1015663"/>
          </a:xfrm>
          <a:prstGeom prst="rect">
            <a:avLst/>
          </a:prstGeom>
          <a:noFill/>
          <a:ln w="28575">
            <a:solidFill>
              <a:srgbClr val="FF9B3C"/>
            </a:solidFill>
          </a:ln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1200" b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defRPr>
            </a:lvl1pPr>
          </a:lstStyle>
          <a:p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{ </a:t>
            </a:r>
          </a:p>
          <a:p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   "score": 2, </a:t>
            </a:r>
          </a:p>
          <a:p>
            <a:r>
              <a:rPr lang="en-US" dirty="0">
                <a:solidFill>
                  <a:srgbClr val="212121"/>
                </a:solidFill>
              </a:rPr>
              <a:t>   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"reason": "Multiple grammatical errors </a:t>
            </a:r>
          </a:p>
          <a:p>
            <a:r>
              <a:rPr lang="en-US" dirty="0">
                <a:solidFill>
                  <a:srgbClr val="212121"/>
                </a:solidFill>
              </a:rPr>
              <a:t>              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such as '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witing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' and …" </a:t>
            </a:r>
          </a:p>
          <a:p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59216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9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Arrow: Right 21">
            <a:extLst>
              <a:ext uri="{FF2B5EF4-FFF2-40B4-BE49-F238E27FC236}">
                <a16:creationId xmlns:a16="http://schemas.microsoft.com/office/drawing/2014/main" id="{D9359B19-1EAF-CA01-B73C-1CB2C8A6AF73}"/>
              </a:ext>
            </a:extLst>
          </p:cNvPr>
          <p:cNvSpPr/>
          <p:nvPr/>
        </p:nvSpPr>
        <p:spPr>
          <a:xfrm>
            <a:off x="3550395" y="1614389"/>
            <a:ext cx="3703848" cy="214411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CH" sz="1600" dirty="0">
              <a:solidFill>
                <a:schemeClr val="bg1"/>
              </a:solidFill>
            </a:endParaRPr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Llm-as-a-judge: G-Eval</a:t>
            </a:r>
            <a:endParaRPr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2023C8E-209F-5689-CB40-828DA64CAE3B}"/>
              </a:ext>
            </a:extLst>
          </p:cNvPr>
          <p:cNvGrpSpPr/>
          <p:nvPr/>
        </p:nvGrpSpPr>
        <p:grpSpPr>
          <a:xfrm>
            <a:off x="4301443" y="1116197"/>
            <a:ext cx="2201751" cy="1305385"/>
            <a:chOff x="4596340" y="933317"/>
            <a:chExt cx="2201751" cy="1305385"/>
          </a:xfrm>
        </p:grpSpPr>
        <p:sp>
          <p:nvSpPr>
            <p:cNvPr id="10" name="Flowchart: Document 9">
              <a:extLst>
                <a:ext uri="{FF2B5EF4-FFF2-40B4-BE49-F238E27FC236}">
                  <a16:creationId xmlns:a16="http://schemas.microsoft.com/office/drawing/2014/main" id="{57341F41-2AC2-130F-AD29-BDD731EE7FCC}"/>
                </a:ext>
              </a:extLst>
            </p:cNvPr>
            <p:cNvSpPr/>
            <p:nvPr/>
          </p:nvSpPr>
          <p:spPr>
            <a:xfrm>
              <a:off x="4596340" y="933317"/>
              <a:ext cx="2201751" cy="1305385"/>
            </a:xfrm>
            <a:prstGeom prst="flowChartDocument">
              <a:avLst/>
            </a:prstGeom>
            <a:solidFill>
              <a:schemeClr val="bg1"/>
            </a:solidFill>
            <a:ln w="1905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9FB4DC7-2A92-A8DB-D7BD-63B00889B1E9}"/>
                </a:ext>
              </a:extLst>
            </p:cNvPr>
            <p:cNvSpPr txBox="1"/>
            <p:nvPr/>
          </p:nvSpPr>
          <p:spPr>
            <a:xfrm>
              <a:off x="4676052" y="1029752"/>
              <a:ext cx="2065283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b="0" dirty="0">
                  <a:solidFill>
                    <a:schemeClr val="accent2">
                      <a:lumMod val="25000"/>
                    </a:schemeClr>
                  </a:solidFill>
                  <a:effectLst/>
                  <a:latin typeface="Courier New" panose="02070309020205020404" pitchFamily="49" charset="0"/>
                </a:rPr>
                <a:t>Generate 3-4 concise evaluation steps based on the criteria below…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FC1E31D-E0D0-B0E8-EF6C-3DC2B91017E6}"/>
              </a:ext>
            </a:extLst>
          </p:cNvPr>
          <p:cNvSpPr txBox="1"/>
          <p:nvPr/>
        </p:nvSpPr>
        <p:spPr>
          <a:xfrm>
            <a:off x="870257" y="1579045"/>
            <a:ext cx="2434196" cy="276999"/>
          </a:xfrm>
          <a:prstGeom prst="rect">
            <a:avLst/>
          </a:prstGeom>
          <a:noFill/>
          <a:ln w="28575">
            <a:solidFill>
              <a:srgbClr val="FF9B3C"/>
            </a:solidFill>
          </a:ln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Grade grammar &amp; syntax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A820063-0E32-F17E-B279-3B0691F52A16}"/>
              </a:ext>
            </a:extLst>
          </p:cNvPr>
          <p:cNvSpPr txBox="1"/>
          <p:nvPr/>
        </p:nvSpPr>
        <p:spPr>
          <a:xfrm>
            <a:off x="943828" y="1362138"/>
            <a:ext cx="403957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900" dirty="0" err="1">
                <a:latin typeface="Source Sans Pro" panose="020B0503030403020204"/>
              </a:rPr>
              <a:t>Criteria</a:t>
            </a:r>
            <a:r>
              <a:rPr lang="de-CH" sz="900" dirty="0">
                <a:latin typeface="Source Sans Pro" panose="020B0503030403020204"/>
              </a:rPr>
              <a:t>:</a:t>
            </a:r>
            <a:endParaRPr lang="en-CH" sz="900" dirty="0">
              <a:latin typeface="Source Sans Pro" panose="020B0503030403020204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146BA93-F7BE-74EB-67E3-05F093EB09EE}"/>
              </a:ext>
            </a:extLst>
          </p:cNvPr>
          <p:cNvSpPr txBox="1"/>
          <p:nvPr/>
        </p:nvSpPr>
        <p:spPr>
          <a:xfrm>
            <a:off x="4330250" y="894287"/>
            <a:ext cx="82715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900" dirty="0">
                <a:latin typeface="Source Sans Pro" panose="020B0503030403020204"/>
              </a:rPr>
              <a:t>Phase1 Prompt:</a:t>
            </a:r>
            <a:endParaRPr lang="en-CH" sz="900" dirty="0">
              <a:latin typeface="Source Sans Pro" panose="020B0503030403020204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9F349540-9EC9-9431-8086-F3EDA5FE9622}"/>
              </a:ext>
            </a:extLst>
          </p:cNvPr>
          <p:cNvGrpSpPr/>
          <p:nvPr/>
        </p:nvGrpSpPr>
        <p:grpSpPr>
          <a:xfrm>
            <a:off x="7500184" y="1023479"/>
            <a:ext cx="3158328" cy="1073988"/>
            <a:chOff x="7500184" y="746007"/>
            <a:chExt cx="3158328" cy="107398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19833F5-BA79-C1F1-3DDB-9E77617EB3AF}"/>
                </a:ext>
              </a:extLst>
            </p:cNvPr>
            <p:cNvSpPr txBox="1"/>
            <p:nvPr/>
          </p:nvSpPr>
          <p:spPr>
            <a:xfrm>
              <a:off x="7500184" y="988998"/>
              <a:ext cx="3158328" cy="830997"/>
            </a:xfrm>
            <a:prstGeom prst="rect">
              <a:avLst/>
            </a:prstGeom>
            <a:noFill/>
            <a:ln>
              <a:solidFill>
                <a:schemeClr val="accent2">
                  <a:lumMod val="2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sz="1200" b="0" i="0" dirty="0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Check </a:t>
              </a:r>
              <a:r>
                <a:rPr lang="de-CH" sz="1200" b="0" i="0" dirty="0" err="1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for</a:t>
              </a:r>
              <a:r>
                <a:rPr lang="de-CH" sz="1200" b="0" i="0" dirty="0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 </a:t>
              </a:r>
              <a:r>
                <a:rPr lang="de-CH" sz="1200" b="0" i="0" dirty="0" err="1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grammatical</a:t>
              </a:r>
              <a:r>
                <a:rPr lang="de-CH" sz="1200" b="0" i="0" dirty="0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 </a:t>
              </a:r>
              <a:r>
                <a:rPr lang="de-CH" sz="1200" b="0" i="0" dirty="0" err="1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errors</a:t>
              </a:r>
              <a:endParaRPr lang="de-CH" sz="12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sz="1200" b="0" i="0" dirty="0" err="1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Evaluate</a:t>
              </a:r>
              <a:r>
                <a:rPr lang="de-CH" sz="1200" b="0" i="0" dirty="0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 </a:t>
              </a:r>
              <a:r>
                <a:rPr lang="de-CH" sz="1200" b="0" i="0" dirty="0" err="1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sentence</a:t>
              </a:r>
              <a:r>
                <a:rPr lang="de-CH" sz="1200" b="0" i="0" dirty="0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 </a:t>
              </a:r>
              <a:r>
                <a:rPr lang="de-CH" sz="1200" b="0" i="0" dirty="0" err="1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structure</a:t>
              </a:r>
              <a:endParaRPr lang="de-CH" sz="1200" dirty="0">
                <a:solidFill>
                  <a:srgbClr val="212121"/>
                </a:solidFill>
                <a:latin typeface="Courier New" panose="02070309020205020404" pitchFamily="49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sz="1200" b="0" i="0" dirty="0" err="1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Assess</a:t>
              </a:r>
              <a:r>
                <a:rPr lang="de-CH" sz="1200" b="0" i="0" dirty="0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 </a:t>
              </a:r>
              <a:r>
                <a:rPr lang="de-CH" sz="1200" b="0" i="0" dirty="0" err="1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the</a:t>
              </a:r>
              <a:r>
                <a:rPr lang="de-CH" sz="1200" b="0" i="0" dirty="0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 </a:t>
              </a:r>
              <a:r>
                <a:rPr lang="de-CH" sz="1200" b="0" i="0" dirty="0" err="1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punctuation</a:t>
              </a:r>
              <a:endParaRPr lang="de-CH" sz="12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sz="1200" dirty="0">
                  <a:solidFill>
                    <a:srgbClr val="212121"/>
                  </a:solidFill>
                  <a:latin typeface="Courier New" panose="02070309020205020404" pitchFamily="49" charset="0"/>
                </a:rPr>
                <a:t>…</a:t>
              </a:r>
              <a:endParaRPr lang="en-US" sz="1200" b="0" dirty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8E1CB10-356F-F2A8-7F0F-FC435D41A7AB}"/>
                </a:ext>
              </a:extLst>
            </p:cNvPr>
            <p:cNvSpPr txBox="1"/>
            <p:nvPr/>
          </p:nvSpPr>
          <p:spPr>
            <a:xfrm>
              <a:off x="7500184" y="746007"/>
              <a:ext cx="1442703" cy="1384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spcBef>
                  <a:spcPts val="600"/>
                </a:spcBef>
                <a:buClr>
                  <a:schemeClr val="tx1"/>
                </a:buClr>
                <a:buSzPct val="100000"/>
              </a:pPr>
              <a:r>
                <a:rPr lang="de-CH" sz="900" dirty="0" err="1">
                  <a:latin typeface="Source Sans Pro" panose="020B0503030403020204"/>
                </a:rPr>
                <a:t>Generated</a:t>
              </a:r>
              <a:r>
                <a:rPr lang="de-CH" sz="900" dirty="0">
                  <a:latin typeface="Source Sans Pro" panose="020B0503030403020204"/>
                </a:rPr>
                <a:t> </a:t>
              </a:r>
              <a:r>
                <a:rPr lang="de-CH" sz="900" dirty="0" err="1">
                  <a:latin typeface="Source Sans Pro" panose="020B0503030403020204"/>
                </a:rPr>
                <a:t>evaluation</a:t>
              </a:r>
              <a:r>
                <a:rPr lang="de-CH" sz="900" dirty="0">
                  <a:latin typeface="Source Sans Pro" panose="020B0503030403020204"/>
                </a:rPr>
                <a:t> </a:t>
              </a:r>
              <a:r>
                <a:rPr lang="de-CH" sz="900" dirty="0" err="1">
                  <a:latin typeface="Source Sans Pro" panose="020B0503030403020204"/>
                </a:rPr>
                <a:t>steps</a:t>
              </a:r>
              <a:r>
                <a:rPr lang="de-CH" sz="900" dirty="0">
                  <a:latin typeface="Source Sans Pro" panose="020B0503030403020204"/>
                </a:rPr>
                <a:t>:</a:t>
              </a:r>
              <a:endParaRPr lang="en-CH" sz="900" dirty="0">
                <a:latin typeface="Source Sans Pro" panose="020B0503030403020204"/>
              </a:endParaRPr>
            </a:p>
          </p:txBody>
        </p:sp>
      </p:grp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11C904A1-CB81-D2A4-33C1-7BA36BFAF64A}"/>
              </a:ext>
            </a:extLst>
          </p:cNvPr>
          <p:cNvSpPr/>
          <p:nvPr/>
        </p:nvSpPr>
        <p:spPr>
          <a:xfrm>
            <a:off x="3550395" y="4149896"/>
            <a:ext cx="3703848" cy="214411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CH" sz="1600" dirty="0">
              <a:solidFill>
                <a:schemeClr val="bg1"/>
              </a:solidFill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1FD8AEB-9770-1C03-7004-7BFC636B54E9}"/>
              </a:ext>
            </a:extLst>
          </p:cNvPr>
          <p:cNvGrpSpPr/>
          <p:nvPr/>
        </p:nvGrpSpPr>
        <p:grpSpPr>
          <a:xfrm>
            <a:off x="4301443" y="3651704"/>
            <a:ext cx="2201751" cy="1993664"/>
            <a:chOff x="4596340" y="933317"/>
            <a:chExt cx="2201751" cy="1305385"/>
          </a:xfrm>
        </p:grpSpPr>
        <p:sp>
          <p:nvSpPr>
            <p:cNvPr id="31" name="Flowchart: Document 30">
              <a:extLst>
                <a:ext uri="{FF2B5EF4-FFF2-40B4-BE49-F238E27FC236}">
                  <a16:creationId xmlns:a16="http://schemas.microsoft.com/office/drawing/2014/main" id="{CF6124F7-1616-E005-BBC4-A6DCE19B2285}"/>
                </a:ext>
              </a:extLst>
            </p:cNvPr>
            <p:cNvSpPr/>
            <p:nvPr/>
          </p:nvSpPr>
          <p:spPr>
            <a:xfrm>
              <a:off x="4596340" y="933317"/>
              <a:ext cx="2201751" cy="1305385"/>
            </a:xfrm>
            <a:prstGeom prst="flowChartDocument">
              <a:avLst/>
            </a:prstGeom>
            <a:solidFill>
              <a:schemeClr val="bg1"/>
            </a:solidFill>
            <a:ln w="1905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87CDD6F-D495-661F-86E9-18BF95BDF4D4}"/>
                </a:ext>
              </a:extLst>
            </p:cNvPr>
            <p:cNvSpPr txBox="1"/>
            <p:nvPr/>
          </p:nvSpPr>
          <p:spPr>
            <a:xfrm>
              <a:off x="4676052" y="1029752"/>
              <a:ext cx="2065283" cy="7585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b="0" dirty="0">
                  <a:solidFill>
                    <a:schemeClr val="accent2">
                      <a:lumMod val="25000"/>
                    </a:schemeClr>
                  </a:solidFill>
                  <a:effectLst/>
                  <a:latin typeface="Courier New" panose="02070309020205020404" pitchFamily="49" charset="0"/>
                </a:rPr>
                <a:t>Given the evaluation steps &amp; actual output… </a:t>
              </a:r>
            </a:p>
            <a:p>
              <a:endParaRPr lang="en-US" sz="1200" b="0" dirty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endParaRPr>
            </a:p>
            <a:p>
              <a:r>
                <a:rPr lang="en-US" sz="1200" dirty="0">
                  <a:solidFill>
                    <a:schemeClr val="accent2">
                      <a:lumMod val="25000"/>
                    </a:schemeClr>
                  </a:solidFill>
                  <a:latin typeface="Courier New" panose="02070309020205020404" pitchFamily="49" charset="0"/>
                </a:rPr>
                <a:t>Answer with a Json containing </a:t>
              </a:r>
              <a:r>
                <a:rPr lang="en-US" sz="1200" b="0" dirty="0">
                  <a:solidFill>
                    <a:schemeClr val="accent2">
                      <a:lumMod val="25000"/>
                    </a:schemeClr>
                  </a:solidFill>
                  <a:effectLst/>
                  <a:latin typeface="Courier New" panose="02070309020205020404" pitchFamily="49" charset="0"/>
                </a:rPr>
                <a:t>scores &amp; reason..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B7084395-7F84-734E-FBB7-B28FBD8A9B4F}"/>
              </a:ext>
            </a:extLst>
          </p:cNvPr>
          <p:cNvSpPr txBox="1"/>
          <p:nvPr/>
        </p:nvSpPr>
        <p:spPr>
          <a:xfrm>
            <a:off x="870257" y="4026268"/>
            <a:ext cx="2434196" cy="461665"/>
          </a:xfrm>
          <a:prstGeom prst="rect">
            <a:avLst/>
          </a:prstGeom>
          <a:noFill/>
          <a:ln w="28575">
            <a:solidFill>
              <a:srgbClr val="FF9B3C"/>
            </a:solidFill>
          </a:ln>
        </p:spPr>
        <p:txBody>
          <a:bodyPr wrap="square">
            <a:spAutoFit/>
          </a:bodyPr>
          <a:lstStyle/>
          <a:p>
            <a:r>
              <a:rPr lang="en-US" sz="1200" b="0" dirty="0" err="1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Witing</a:t>
            </a:r>
            <a:r>
              <a:rPr lang="en-US" sz="1200" b="0" dirty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 texts is painful, </a:t>
            </a:r>
            <a:r>
              <a:rPr lang="en-US" sz="1200" b="0" dirty="0" err="1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caus</a:t>
            </a:r>
            <a:r>
              <a:rPr lang="en-US" sz="1200" b="0" dirty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200" b="0" dirty="0" err="1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im</a:t>
            </a:r>
            <a:r>
              <a:rPr lang="en-US" sz="1200" b="0" dirty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 making </a:t>
            </a:r>
            <a:r>
              <a:rPr lang="en-US" sz="1200" b="0" dirty="0" err="1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mitakes</a:t>
            </a:r>
            <a:r>
              <a:rPr lang="en-US" sz="1200" b="0" dirty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E19BC00-0925-F5E8-FB39-17178E2DE50D}"/>
              </a:ext>
            </a:extLst>
          </p:cNvPr>
          <p:cNvSpPr txBox="1"/>
          <p:nvPr/>
        </p:nvSpPr>
        <p:spPr>
          <a:xfrm>
            <a:off x="943828" y="3809361"/>
            <a:ext cx="730969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900" dirty="0">
                <a:latin typeface="Source Sans Pro" panose="020B0503030403020204"/>
              </a:rPr>
              <a:t>Actual Output:</a:t>
            </a:r>
            <a:endParaRPr lang="en-CH" sz="900" dirty="0">
              <a:latin typeface="Source Sans Pro" panose="020B0503030403020204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89D9B42-6813-047C-4529-967B6A4D47B7}"/>
              </a:ext>
            </a:extLst>
          </p:cNvPr>
          <p:cNvSpPr txBox="1"/>
          <p:nvPr/>
        </p:nvSpPr>
        <p:spPr>
          <a:xfrm>
            <a:off x="4330250" y="3429794"/>
            <a:ext cx="82715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900" dirty="0">
                <a:latin typeface="Source Sans Pro" panose="020B0503030403020204"/>
              </a:rPr>
              <a:t>Phase2 Prompt:</a:t>
            </a:r>
            <a:endParaRPr lang="en-CH" sz="900" dirty="0">
              <a:latin typeface="Source Sans Pro" panose="020B0503030403020204"/>
            </a:endParaRPr>
          </a:p>
        </p:txBody>
      </p: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9E427F37-AF20-4BFF-14B0-60D6BEE1531E}"/>
              </a:ext>
            </a:extLst>
          </p:cNvPr>
          <p:cNvCxnSpPr>
            <a:cxnSpLocks/>
            <a:stCxn id="27" idx="2"/>
            <a:endCxn id="31" idx="0"/>
          </p:cNvCxnSpPr>
          <p:nvPr/>
        </p:nvCxnSpPr>
        <p:spPr>
          <a:xfrm rot="5400000">
            <a:off x="6463716" y="1036071"/>
            <a:ext cx="1554237" cy="3677029"/>
          </a:xfrm>
          <a:prstGeom prst="bentConnector3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5D53A0B-9565-B733-BC96-A61C1A63D54F}"/>
              </a:ext>
            </a:extLst>
          </p:cNvPr>
          <p:cNvSpPr txBox="1"/>
          <p:nvPr/>
        </p:nvSpPr>
        <p:spPr>
          <a:xfrm>
            <a:off x="7499162" y="3796059"/>
            <a:ext cx="4192546" cy="1015663"/>
          </a:xfrm>
          <a:prstGeom prst="rect">
            <a:avLst/>
          </a:prstGeom>
          <a:noFill/>
          <a:ln w="28575">
            <a:solidFill>
              <a:srgbClr val="FF9B3C"/>
            </a:solidFill>
          </a:ln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1200" b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defRPr>
            </a:lvl1pPr>
          </a:lstStyle>
          <a:p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{ </a:t>
            </a:r>
          </a:p>
          <a:p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   "score": 2, </a:t>
            </a:r>
          </a:p>
          <a:p>
            <a:r>
              <a:rPr lang="en-US" dirty="0">
                <a:solidFill>
                  <a:srgbClr val="212121"/>
                </a:solidFill>
              </a:rPr>
              <a:t>   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"reason": "Multiple grammatical errors </a:t>
            </a:r>
          </a:p>
          <a:p>
            <a:r>
              <a:rPr lang="en-US" dirty="0">
                <a:solidFill>
                  <a:srgbClr val="212121"/>
                </a:solidFill>
              </a:rPr>
              <a:t>              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such as '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witing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' and …" </a:t>
            </a:r>
          </a:p>
          <a:p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971511"/>
      </p:ext>
    </p:extLst>
  </p:cSld>
  <p:clrMapOvr>
    <a:masterClrMapping/>
  </p:clrMapOvr>
  <p:transition spd="slow">
    <p:wipe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5354" y="0"/>
            <a:ext cx="2766646" cy="3615397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7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853848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sz="1800" dirty="0"/>
              <a:t>Transformers, LLMs, Encoder, Decoder: WTF?</a:t>
            </a:r>
            <a:endParaRPr sz="1800" dirty="0"/>
          </a:p>
        </p:txBody>
      </p:sp>
      <p:sp>
        <p:nvSpPr>
          <p:cNvPr id="142" name="Google Shape;142;p27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8538486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Transformers</a:t>
            </a:r>
            <a:r>
              <a:rPr lang="en" sz="1800" dirty="0"/>
              <a:t>: A flexible architecture that uses self-attention to process sequential data efficiently.</a:t>
            </a:r>
            <a:endParaRPr sz="1800" dirty="0"/>
          </a:p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LLMs</a:t>
            </a:r>
            <a:r>
              <a:rPr lang="en" sz="1800" dirty="0"/>
              <a:t>: Large-scale Transformer models trained on extensive text datasets to perform various language tasks.</a:t>
            </a:r>
            <a:endParaRPr sz="1800" dirty="0"/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>
                <a:latin typeface="Source Sans Pro" panose="020B0503030403020204"/>
              </a:rPr>
              <a:t>Encoder Models</a:t>
            </a:r>
            <a:r>
              <a:rPr lang="en" sz="1600" dirty="0">
                <a:latin typeface="Source Sans Pro" panose="020B0503030403020204"/>
              </a:rPr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>
                <a:latin typeface="Source Sans Pro" panose="020B0503030403020204"/>
              </a:rPr>
              <a:t>Part of the Transformer architecture focused on understanding and interpreting input data (</a:t>
            </a:r>
            <a:r>
              <a:rPr lang="en" sz="1600" i="1" dirty="0">
                <a:latin typeface="Source Sans Pro" panose="020B0503030403020204"/>
              </a:rPr>
              <a:t>e.g. BERT</a:t>
            </a:r>
            <a:r>
              <a:rPr lang="en" sz="1600" dirty="0">
                <a:latin typeface="Source Sans Pro" panose="020B0503030403020204"/>
              </a:rPr>
              <a:t>)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>
                <a:latin typeface="Source Sans Pro" panose="020B0503030403020204"/>
              </a:rPr>
              <a:t>Instrumental for Embedding Models</a:t>
            </a:r>
            <a:endParaRPr sz="1600" dirty="0">
              <a:latin typeface="Source Sans Pro" panose="020B0503030403020204"/>
            </a:endParaRPr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>
                <a:latin typeface="Source Sans Pro" panose="020B0503030403020204"/>
              </a:rPr>
              <a:t>Decoder Models</a:t>
            </a:r>
            <a:r>
              <a:rPr lang="en" sz="1600" dirty="0">
                <a:latin typeface="Source Sans Pro" panose="020B0503030403020204"/>
              </a:rPr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>
                <a:latin typeface="Source Sans Pro" panose="020B0503030403020204"/>
              </a:rPr>
              <a:t>Part of the Transformer architecture focused on generating sequential output based on the interpreted inputs or prior outputs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>
                <a:latin typeface="Source Sans Pro" panose="020B0503030403020204"/>
              </a:rPr>
              <a:t>Instrumental for GPT-style Models like</a:t>
            </a:r>
            <a:r>
              <a:rPr lang="en" sz="1600" b="1" dirty="0">
                <a:latin typeface="Source Sans Pro" panose="020B0503030403020204"/>
              </a:rPr>
              <a:t> </a:t>
            </a:r>
            <a:r>
              <a:rPr lang="en" sz="1600" b="1" dirty="0">
                <a:solidFill>
                  <a:schemeClr val="tx2">
                    <a:lumMod val="50000"/>
                  </a:schemeClr>
                </a:solidFill>
                <a:highlight>
                  <a:srgbClr val="FFFFFF"/>
                </a:highlight>
                <a:latin typeface="Source Sans Pro" panose="020B0503030403020204"/>
              </a:rPr>
              <a:t>Llama, Mistral or OpenAI GPT</a:t>
            </a:r>
            <a:endParaRPr sz="1600" b="1" dirty="0">
              <a:solidFill>
                <a:schemeClr val="tx2">
                  <a:lumMod val="50000"/>
                </a:schemeClr>
              </a:solidFill>
              <a:highlight>
                <a:srgbClr val="FFFFFF"/>
              </a:highlight>
              <a:latin typeface="Source Sans Pro" panose="020B0503030403020204"/>
            </a:endParaRPr>
          </a:p>
        </p:txBody>
      </p:sp>
    </p:spTree>
    <p:extLst>
      <p:ext uri="{BB962C8B-B14F-4D97-AF65-F5344CB8AC3E}">
        <p14:creationId xmlns:p14="http://schemas.microsoft.com/office/powerpoint/2010/main" val="2004422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Decoder Models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3659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750A966-32C8-08F6-881A-7A96A90BB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does</a:t>
            </a:r>
            <a:r>
              <a:rPr lang="de-CH" dirty="0"/>
              <a:t> a Decoder Model </a:t>
            </a:r>
            <a:r>
              <a:rPr lang="de-CH" dirty="0" err="1"/>
              <a:t>work</a:t>
            </a:r>
            <a:r>
              <a:rPr lang="de-CH" dirty="0"/>
              <a:t> ?</a:t>
            </a:r>
            <a:endParaRPr lang="en-CH" dirty="0"/>
          </a:p>
        </p:txBody>
      </p:sp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5691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5CB87D-E629-7DAD-FCCB-2CD8B681F8BA}"/>
              </a:ext>
            </a:extLst>
          </p:cNvPr>
          <p:cNvGrpSpPr/>
          <p:nvPr/>
        </p:nvGrpSpPr>
        <p:grpSpPr>
          <a:xfrm>
            <a:off x="784679" y="4582142"/>
            <a:ext cx="6246130" cy="991361"/>
            <a:chOff x="588509" y="3436606"/>
            <a:chExt cx="4684597" cy="74352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7E5D13-4E0A-5620-EA7A-CD5B6B8BCCAF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5904C2-590C-D400-2E98-8EF810931572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Arrow: Down 14">
            <a:extLst>
              <a:ext uri="{FF2B5EF4-FFF2-40B4-BE49-F238E27FC236}">
                <a16:creationId xmlns:a16="http://schemas.microsoft.com/office/drawing/2014/main" id="{C774D972-4550-0123-44AB-7588F0423FE5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4430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5691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7E5D13-4E0A-5620-EA7A-CD5B6B8BCCAF}"/>
              </a:ext>
            </a:extLst>
          </p:cNvPr>
          <p:cNvSpPr txBox="1"/>
          <p:nvPr/>
        </p:nvSpPr>
        <p:spPr>
          <a:xfrm>
            <a:off x="4528457" y="4582141"/>
            <a:ext cx="2502352" cy="9843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Trained</a:t>
            </a:r>
            <a:r>
              <a:rPr lang="de-CH" sz="1599" dirty="0"/>
              <a:t> on </a:t>
            </a:r>
            <a:r>
              <a:rPr lang="de-CH" sz="1599" dirty="0" err="1"/>
              <a:t>huge</a:t>
            </a:r>
            <a:r>
              <a:rPr lang="de-CH" sz="1599" dirty="0"/>
              <a:t> </a:t>
            </a:r>
            <a:r>
              <a:rPr lang="de-CH" sz="1599" dirty="0" err="1"/>
              <a:t>datasets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Does</a:t>
            </a:r>
            <a:r>
              <a:rPr lang="de-CH" sz="1599" dirty="0"/>
              <a:t> not </a:t>
            </a:r>
            <a:r>
              <a:rPr lang="de-CH" sz="1599" dirty="0" err="1"/>
              <a:t>change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/>
              <a:t>Same </a:t>
            </a:r>
            <a:r>
              <a:rPr lang="de-CH" sz="1599" dirty="0" err="1"/>
              <a:t>for</a:t>
            </a:r>
            <a:r>
              <a:rPr lang="de-CH" sz="1599" dirty="0"/>
              <a:t> all </a:t>
            </a:r>
            <a:r>
              <a:rPr lang="de-CH" sz="1599" dirty="0" err="1"/>
              <a:t>users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b="1" dirty="0"/>
              <a:t>«</a:t>
            </a:r>
            <a:r>
              <a:rPr lang="de-CH" sz="1599" b="1" dirty="0" err="1"/>
              <a:t>the</a:t>
            </a:r>
            <a:r>
              <a:rPr lang="de-CH" sz="1599" b="1" dirty="0"/>
              <a:t> </a:t>
            </a:r>
            <a:r>
              <a:rPr lang="de-CH" sz="1599" b="1" dirty="0" err="1"/>
              <a:t>model</a:t>
            </a:r>
            <a:r>
              <a:rPr lang="de-CH" sz="1599" b="1" dirty="0"/>
              <a:t>»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5904C2-590C-D400-2E98-8EF810931572}"/>
              </a:ext>
            </a:extLst>
          </p:cNvPr>
          <p:cNvSpPr txBox="1"/>
          <p:nvPr/>
        </p:nvSpPr>
        <p:spPr>
          <a:xfrm>
            <a:off x="784680" y="4589130"/>
            <a:ext cx="2727991" cy="9843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Depends</a:t>
            </a:r>
            <a:r>
              <a:rPr lang="de-CH" sz="1599" dirty="0"/>
              <a:t> on </a:t>
            </a:r>
            <a:r>
              <a:rPr lang="de-CH" sz="1599" dirty="0" err="1"/>
              <a:t>users</a:t>
            </a:r>
            <a:r>
              <a:rPr lang="de-CH" sz="1599" dirty="0"/>
              <a:t> </a:t>
            </a:r>
            <a:r>
              <a:rPr lang="de-CH" sz="1599" dirty="0" err="1"/>
              <a:t>goal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/>
              <a:t>Unique </a:t>
            </a:r>
            <a:r>
              <a:rPr lang="de-CH" sz="1599" dirty="0" err="1"/>
              <a:t>for</a:t>
            </a:r>
            <a:r>
              <a:rPr lang="de-CH" sz="1599" dirty="0"/>
              <a:t> </a:t>
            </a:r>
            <a:r>
              <a:rPr lang="de-CH" sz="1599" dirty="0" err="1"/>
              <a:t>each</a:t>
            </a:r>
            <a:r>
              <a:rPr lang="de-CH" sz="1599" dirty="0"/>
              <a:t> </a:t>
            </a:r>
            <a:r>
              <a:rPr lang="de-CH" sz="1599" dirty="0" err="1"/>
              <a:t>chat</a:t>
            </a:r>
            <a:r>
              <a:rPr lang="de-CH" sz="1599" dirty="0"/>
              <a:t> &amp; </a:t>
            </a:r>
            <a:r>
              <a:rPr lang="de-CH" sz="1599" dirty="0" err="1"/>
              <a:t>user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Contains</a:t>
            </a:r>
            <a:r>
              <a:rPr lang="de-CH" sz="1599" dirty="0"/>
              <a:t> </a:t>
            </a:r>
            <a:r>
              <a:rPr lang="de-CH" sz="1599" dirty="0" err="1"/>
              <a:t>the</a:t>
            </a:r>
            <a:r>
              <a:rPr lang="de-CH" sz="1599" dirty="0"/>
              <a:t> </a:t>
            </a:r>
            <a:r>
              <a:rPr lang="de-CH" sz="1599" dirty="0" err="1"/>
              <a:t>chat</a:t>
            </a:r>
            <a:r>
              <a:rPr lang="de-CH" sz="1599" dirty="0"/>
              <a:t> </a:t>
            </a:r>
            <a:r>
              <a:rPr lang="de-CH" sz="1599" dirty="0" err="1"/>
              <a:t>history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b="1" dirty="0"/>
              <a:t>«</a:t>
            </a:r>
            <a:r>
              <a:rPr lang="de-CH" sz="1599" b="1" dirty="0" err="1"/>
              <a:t>the</a:t>
            </a:r>
            <a:r>
              <a:rPr lang="de-CH" sz="1599" b="1" dirty="0"/>
              <a:t> </a:t>
            </a:r>
            <a:r>
              <a:rPr lang="de-CH" sz="1599" b="1" dirty="0" err="1"/>
              <a:t>context</a:t>
            </a:r>
            <a:r>
              <a:rPr lang="de-CH" sz="1599" b="1" dirty="0"/>
              <a:t>»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C93E8C-4D19-B449-2D23-154B7F12324F}"/>
              </a:ext>
            </a:extLst>
          </p:cNvPr>
          <p:cNvSpPr txBox="1"/>
          <p:nvPr/>
        </p:nvSpPr>
        <p:spPr>
          <a:xfrm>
            <a:off x="9318173" y="4582141"/>
            <a:ext cx="2497140" cy="9843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/>
              <a:t>Single «</a:t>
            </a:r>
            <a:r>
              <a:rPr lang="de-CH" sz="1599" dirty="0" err="1"/>
              <a:t>word</a:t>
            </a:r>
            <a:r>
              <a:rPr lang="de-CH" sz="1599" dirty="0"/>
              <a:t>»</a:t>
            </a:r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Depends</a:t>
            </a:r>
            <a:r>
              <a:rPr lang="de-CH" sz="1599" dirty="0"/>
              <a:t> on </a:t>
            </a:r>
            <a:r>
              <a:rPr lang="de-CH" sz="1599" dirty="0" err="1"/>
              <a:t>context</a:t>
            </a:r>
            <a:r>
              <a:rPr lang="de-CH" sz="1599" dirty="0"/>
              <a:t> and </a:t>
            </a:r>
            <a:r>
              <a:rPr lang="de-CH" sz="1599" dirty="0" err="1"/>
              <a:t>model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b="1" dirty="0"/>
              <a:t>«</a:t>
            </a:r>
            <a:r>
              <a:rPr lang="de-CH" sz="1599" b="1" dirty="0" err="1"/>
              <a:t>the</a:t>
            </a:r>
            <a:r>
              <a:rPr lang="de-CH" sz="1599" b="1" dirty="0"/>
              <a:t> </a:t>
            </a:r>
            <a:r>
              <a:rPr lang="de-CH" sz="1599" b="1" dirty="0" err="1"/>
              <a:t>token</a:t>
            </a:r>
            <a:r>
              <a:rPr lang="de-CH" sz="1599" b="1" dirty="0"/>
              <a:t>»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2C1377-BA36-B952-1C16-340C30D835A7}"/>
              </a:ext>
            </a:extLst>
          </p:cNvPr>
          <p:cNvSpPr txBox="1"/>
          <p:nvPr/>
        </p:nvSpPr>
        <p:spPr>
          <a:xfrm>
            <a:off x="10381240" y="1885169"/>
            <a:ext cx="556243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Pluvia</a:t>
            </a:r>
            <a:endParaRPr lang="en-CH" sz="1599" dirty="0"/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8E4795CC-154B-93F6-5E42-C8FE5FDD3CB6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Arrow: Down 23">
            <a:extLst>
              <a:ext uri="{FF2B5EF4-FFF2-40B4-BE49-F238E27FC236}">
                <a16:creationId xmlns:a16="http://schemas.microsoft.com/office/drawing/2014/main" id="{7985FCA7-1D77-40A0-6978-5A86CC0B421F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84728687-0CAF-C4D0-3CD4-A287CF471635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B6A8338-1F6E-80A9-200E-D87E045752DC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CC0350C5-D65F-2D23-A82C-BAAA8F16B449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C4CEC5E9-195F-9EEE-C7EB-C076E12F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B30153-0D1E-05DB-DBEC-F3DD65F766B3}"/>
              </a:ext>
            </a:extLst>
          </p:cNvPr>
          <p:cNvSpPr txBox="1"/>
          <p:nvPr/>
        </p:nvSpPr>
        <p:spPr>
          <a:xfrm>
            <a:off x="1313889" y="1197057"/>
            <a:ext cx="807913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 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</a:t>
            </a:r>
            <a:endParaRPr lang="en-CH" sz="1599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7FA291-6F4A-1359-8FB4-0EC47FECC4E7}"/>
              </a:ext>
            </a:extLst>
          </p:cNvPr>
          <p:cNvSpPr/>
          <p:nvPr/>
        </p:nvSpPr>
        <p:spPr>
          <a:xfrm>
            <a:off x="7030809" y="846387"/>
            <a:ext cx="2695082" cy="2425805"/>
          </a:xfrm>
          <a:prstGeom prst="rect">
            <a:avLst/>
          </a:prstGeom>
          <a:solidFill>
            <a:srgbClr val="FFFFFF">
              <a:alpha val="6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CH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939628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5" grpId="0" animBg="1"/>
      <p:bldP spid="26" grpId="0" animBg="1"/>
      <p:bldP spid="6" grpId="0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85699" y="1885169"/>
            <a:ext cx="147476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 err="1"/>
              <a:t>is</a:t>
            </a:r>
            <a:endParaRPr lang="en-CH" sz="1599" dirty="0"/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5A5590AF-F7F7-C435-9E04-98D3CFAAB5CA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15D9CCE-74EB-6DB2-71BD-E75E611325B4}"/>
              </a:ext>
            </a:extLst>
          </p:cNvPr>
          <p:cNvGrpSpPr/>
          <p:nvPr/>
        </p:nvGrpSpPr>
        <p:grpSpPr>
          <a:xfrm>
            <a:off x="784680" y="4582141"/>
            <a:ext cx="11030633" cy="991361"/>
            <a:chOff x="588509" y="3436606"/>
            <a:chExt cx="8272975" cy="74352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10707E3-2B96-85A0-9ACF-1868C8A31000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FB045D1-9BBC-0487-99B2-67BD4F54AF65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184B0A2-7059-09F4-7A26-B63C27D7813A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69C44A23-813E-34E3-47E2-747ED2C1C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Arrow: Down 30">
            <a:extLst>
              <a:ext uri="{FF2B5EF4-FFF2-40B4-BE49-F238E27FC236}">
                <a16:creationId xmlns:a16="http://schemas.microsoft.com/office/drawing/2014/main" id="{7244A6F4-F419-1A2A-57D5-12A76D33EA9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D8C5C4-2894-DE9F-E844-7997E4077FF6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682BF882-C544-5E80-9E6E-8289F6A1A9B6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Arrow: Down 3">
            <a:extLst>
              <a:ext uri="{FF2B5EF4-FFF2-40B4-BE49-F238E27FC236}">
                <a16:creationId xmlns:a16="http://schemas.microsoft.com/office/drawing/2014/main" id="{B4237D7C-7876-DC6A-B701-7659A8158320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9C422B9-2868-7F9C-3EC5-C77CB3388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88914B-114C-F0C8-AE5B-EFF8F51DCA06}"/>
              </a:ext>
            </a:extLst>
          </p:cNvPr>
          <p:cNvSpPr/>
          <p:nvPr/>
        </p:nvSpPr>
        <p:spPr>
          <a:xfrm>
            <a:off x="7030809" y="846387"/>
            <a:ext cx="2695082" cy="2425805"/>
          </a:xfrm>
          <a:prstGeom prst="rect">
            <a:avLst/>
          </a:prstGeom>
          <a:solidFill>
            <a:srgbClr val="FFFFFF">
              <a:alpha val="6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CH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99660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1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615826" y="1869598"/>
            <a:ext cx="11381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85EDA477-3EE7-EA57-96EC-7040C3BFA08D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10">
            <a:extLst>
              <a:ext uri="{FF2B5EF4-FFF2-40B4-BE49-F238E27FC236}">
                <a16:creationId xmlns:a16="http://schemas.microsoft.com/office/drawing/2014/main" id="{99BACCA0-61C4-86B7-F7DF-727127EAF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Arrow: Down 29">
            <a:extLst>
              <a:ext uri="{FF2B5EF4-FFF2-40B4-BE49-F238E27FC236}">
                <a16:creationId xmlns:a16="http://schemas.microsoft.com/office/drawing/2014/main" id="{A2DCAB2C-68CC-DF14-F2E6-BE8E8FAEA47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91297FE-E2C7-6AA7-E350-16BFA9A7FFCE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E03B5FB-15AB-2366-E2DB-DE73AE128105}"/>
              </a:ext>
            </a:extLst>
          </p:cNvPr>
          <p:cNvGrpSpPr/>
          <p:nvPr/>
        </p:nvGrpSpPr>
        <p:grpSpPr>
          <a:xfrm>
            <a:off x="784679" y="4582140"/>
            <a:ext cx="11253247" cy="991361"/>
            <a:chOff x="588509" y="3436606"/>
            <a:chExt cx="8272975" cy="74352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7C410A4-CD2C-AC9B-EF5F-E5D6BA0C9933}"/>
                </a:ext>
              </a:extLst>
            </p:cNvPr>
            <p:cNvSpPr txBox="1"/>
            <p:nvPr/>
          </p:nvSpPr>
          <p:spPr>
            <a:xfrm>
              <a:off x="3396342" y="3436606"/>
              <a:ext cx="1839638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8DCBEB2-7075-C602-B0F5-A71930EF76E9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4E40357-F97F-0818-2C69-E35B9346E3F6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</p:txBody>
        </p:sp>
      </p:grp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F5B68DBF-D737-CC09-0ECD-7FBA66AD87C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row: Down 11">
            <a:extLst>
              <a:ext uri="{FF2B5EF4-FFF2-40B4-BE49-F238E27FC236}">
                <a16:creationId xmlns:a16="http://schemas.microsoft.com/office/drawing/2014/main" id="{1162F7C9-D0FA-E1E7-C5A0-48F2D22366B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883EB5AD-730E-19B7-E8EA-E899B2DC9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3E5C960-20F7-2AA1-10E9-9B396B27BEEB}"/>
              </a:ext>
            </a:extLst>
          </p:cNvPr>
          <p:cNvSpPr/>
          <p:nvPr/>
        </p:nvSpPr>
        <p:spPr>
          <a:xfrm>
            <a:off x="7030809" y="846387"/>
            <a:ext cx="2695082" cy="2425805"/>
          </a:xfrm>
          <a:prstGeom prst="rect">
            <a:avLst/>
          </a:prstGeom>
          <a:solidFill>
            <a:srgbClr val="FFFFFF">
              <a:alpha val="6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CH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57613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" grpId="0" animBg="1"/>
      <p:bldP spid="1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master_geberit_16zu9_DE">
  <a:themeElements>
    <a:clrScheme name="Colour_geberit">
      <a:dk1>
        <a:srgbClr val="575757"/>
      </a:dk1>
      <a:lt1>
        <a:sysClr val="window" lastClr="FFFFFF"/>
      </a:lt1>
      <a:dk2>
        <a:srgbClr val="FF9B3C"/>
      </a:dk2>
      <a:lt2>
        <a:srgbClr val="004673"/>
      </a:lt2>
      <a:accent1>
        <a:srgbClr val="376EB4"/>
      </a:accent1>
      <a:accent2>
        <a:srgbClr val="F0F0F0"/>
      </a:accent2>
      <a:accent3>
        <a:srgbClr val="D9D9D9"/>
      </a:accent3>
      <a:accent4>
        <a:srgbClr val="868686"/>
      </a:accent4>
      <a:accent5>
        <a:srgbClr val="575757"/>
      </a:accent5>
      <a:accent6>
        <a:srgbClr val="3D3D3D"/>
      </a:accent6>
      <a:hlink>
        <a:srgbClr val="376EB4"/>
      </a:hlink>
      <a:folHlink>
        <a:srgbClr val="376EB4"/>
      </a:folHlink>
    </a:clrScheme>
    <a:fontScheme name="Font_geberi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9525">
          <a:noFill/>
        </a:ln>
      </a:spPr>
      <a:bodyPr lIns="36000" tIns="36000" rIns="36000" bIns="36000" rtlCol="0" anchor="ctr"/>
      <a:lstStyle>
        <a:defPPr algn="ctr">
          <a:defRPr sz="1600" dirty="0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2563" indent="-182563">
          <a:spcBef>
            <a:spcPts val="600"/>
          </a:spcBef>
          <a:buClr>
            <a:schemeClr val="tx1"/>
          </a:buClr>
          <a:buSzPct val="100000"/>
          <a:buFont typeface="Arial" panose="020B0604020202020204" pitchFamily="34" charset="0"/>
          <a:buChar char="•"/>
          <a:defRPr sz="1600" dirty="0">
            <a:latin typeface="Arial"/>
          </a:defRPr>
        </a:defPPr>
      </a:lstStyle>
    </a:txDef>
  </a:objectDefaults>
  <a:extraClrSchemeLst/>
  <a:custClrLst>
    <a:custClr name="Geberit Blue">
      <a:srgbClr val="376EB4"/>
    </a:custClr>
    <a:custClr name="Emerald Green light">
      <a:srgbClr val="4BA5A0"/>
    </a:custClr>
    <a:custClr name="Wood light">
      <a:srgbClr val="B4A078"/>
    </a:custClr>
    <a:custClr name="Rock light">
      <a:srgbClr val="878590"/>
    </a:custClr>
    <a:custClr name="Sky light">
      <a:srgbClr val="96B4D2"/>
    </a:custClr>
    <a:custClr name="Ocean light">
      <a:srgbClr val="91B2BC"/>
    </a:custClr>
    <a:custClr name="Forrest light">
      <a:srgbClr val="7A916B"/>
    </a:custClr>
    <a:custClr name="Disruptive Orange light">
      <a:srgbClr val="F6E1C1"/>
    </a:custClr>
    <a:custClr name="Sunlight light">
      <a:srgbClr val="F7EEDC"/>
    </a:custClr>
    <a:custClr name=" ">
      <a:srgbClr val="FFFFFF"/>
    </a:custClr>
    <a:custClr name="Geberit Blue light">
      <a:srgbClr val="B4CDF0"/>
    </a:custClr>
    <a:custClr name="Emerald Green regular">
      <a:srgbClr val="4BA5A0"/>
    </a:custClr>
    <a:custClr name="Wood regular">
      <a:srgbClr val="87765A"/>
    </a:custClr>
    <a:custClr name="Rock regular">
      <a:srgbClr val="646468"/>
    </a:custClr>
    <a:custClr name="Sky regular">
      <a:srgbClr val="356468"/>
    </a:custClr>
    <a:custClr name="Ocean regular">
      <a:srgbClr val="55828C"/>
    </a:custClr>
    <a:custClr name="Forrest regular">
      <a:srgbClr val="5A6C50"/>
    </a:custClr>
    <a:custClr name="Disruptive Orange regular">
      <a:srgbClr val="EEC88E"/>
    </a:custClr>
    <a:custClr name="Sunlight regular">
      <a:srgbClr val="F3E6C3"/>
    </a:custClr>
    <a:custClr name=" ">
      <a:srgbClr val="FFFFFF"/>
    </a:custClr>
    <a:custClr name="Geberit Blue regular">
      <a:srgbClr val="0A5A96"/>
    </a:custClr>
    <a:custClr name="Emerald Green dark">
      <a:srgbClr val="377B78"/>
    </a:custClr>
    <a:custClr name="Wood dark">
      <a:srgbClr val="5A503C"/>
    </a:custClr>
    <a:custClr name="Rock dark">
      <a:srgbClr val="4E4E50"/>
    </a:custClr>
    <a:custClr name="Sky dark">
      <a:srgbClr val="23465A"/>
    </a:custClr>
    <a:custClr name="Ocean dark">
      <a:srgbClr val="466973"/>
    </a:custClr>
    <a:custClr name="Forrest dark">
      <a:srgbClr val="41503A"/>
    </a:custClr>
    <a:custClr name="Disruptive Orange dark">
      <a:srgbClr val="FF9B3C"/>
    </a:custClr>
    <a:custClr name="Sunlight dark">
      <a:srgbClr val="EEDAA0"/>
    </a:custClr>
    <a:custClr name=" ">
      <a:srgbClr val="FFFFFF"/>
    </a:custClr>
    <a:custClr name="Geberit Blue dark">
      <a:srgbClr val="004673"/>
    </a:custClr>
  </a:custClrLst>
  <a:extLst>
    <a:ext uri="{05A4C25C-085E-4340-85A3-A5531E510DB2}">
      <thm15:themeFamily xmlns:thm15="http://schemas.microsoft.com/office/thememl/2012/main" name="master_geberit_13_07_2017.potx" id="{4626D98C-D9FC-4970-B914-2ACBCA4D6C11}" vid="{A310A29A-5745-4413-8762-D1337598FCD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3428</Words>
  <Application>Microsoft Office PowerPoint</Application>
  <PresentationFormat>Widescreen</PresentationFormat>
  <Paragraphs>541</Paragraphs>
  <Slides>37</Slides>
  <Notes>27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7" baseType="lpstr">
      <vt:lpstr>[Normal Text]</vt:lpstr>
      <vt:lpstr>Arial</vt:lpstr>
      <vt:lpstr>Calibri</vt:lpstr>
      <vt:lpstr>Courier New</vt:lpstr>
      <vt:lpstr>Montserrat</vt:lpstr>
      <vt:lpstr>Playfair Display</vt:lpstr>
      <vt:lpstr>Source Sans Pro</vt:lpstr>
      <vt:lpstr>Symbol</vt:lpstr>
      <vt:lpstr>master_geberit_16zu9_DE</vt:lpstr>
      <vt:lpstr>think-cell Folie</vt:lpstr>
      <vt:lpstr>GPTx und RAG in der Praxis</vt:lpstr>
      <vt:lpstr>Chef:  mein Enkel kann das auch…</vt:lpstr>
      <vt:lpstr>LLM Intro</vt:lpstr>
      <vt:lpstr>Transformers, LLMs, Encoder, Decoder: WTF?</vt:lpstr>
      <vt:lpstr>Decoder Models</vt:lpstr>
      <vt:lpstr>How does a Decoder Model work ?</vt:lpstr>
      <vt:lpstr>How does a Decoder Model work ?</vt:lpstr>
      <vt:lpstr>How does a Decoder Model work ?</vt:lpstr>
      <vt:lpstr>How does a Decoder Model work ?</vt:lpstr>
      <vt:lpstr>PowerPoint Presentation</vt:lpstr>
      <vt:lpstr>How does a Decoder Model work ?</vt:lpstr>
      <vt:lpstr>Naïve Approach</vt:lpstr>
      <vt:lpstr>Idea: just a few pages</vt:lpstr>
      <vt:lpstr>RAG Retrieval Augmented Generation</vt:lpstr>
      <vt:lpstr>RAG System Architecture</vt:lpstr>
      <vt:lpstr>Demo:  Low Risk RAG Applications</vt:lpstr>
      <vt:lpstr>Choosing an application</vt:lpstr>
      <vt:lpstr>Low Risk, but nice benefit</vt:lpstr>
      <vt:lpstr>From Prompt Hacking to Production</vt:lpstr>
      <vt:lpstr>Der kleine Heimwerker vs Ingenieur Tätigkeit</vt:lpstr>
      <vt:lpstr>Evaluation</vt:lpstr>
      <vt:lpstr>Evaluation on text results</vt:lpstr>
      <vt:lpstr>Evaluation on text results</vt:lpstr>
      <vt:lpstr>Evaluation on text results</vt:lpstr>
      <vt:lpstr>Demo:  Evaluation Notebook</vt:lpstr>
      <vt:lpstr>RAG System Architecture</vt:lpstr>
      <vt:lpstr>RAG System Architecture: Online Evaluation</vt:lpstr>
      <vt:lpstr>Online Eval: Example</vt:lpstr>
      <vt:lpstr>Online Eval: Example</vt:lpstr>
      <vt:lpstr>Evaluation Issues</vt:lpstr>
      <vt:lpstr>Eval Frameworks</vt:lpstr>
      <vt:lpstr>Your Experience ?</vt:lpstr>
      <vt:lpstr>Wrap Up</vt:lpstr>
      <vt:lpstr>Key takeaways</vt:lpstr>
      <vt:lpstr>Thank you</vt:lpstr>
      <vt:lpstr>Llm-as-a-judge: Idea</vt:lpstr>
      <vt:lpstr>Llm-as-a-judge: G-Eval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Oliver Zeigermann</dc:creator>
  <cp:lastModifiedBy>Christian uruk</cp:lastModifiedBy>
  <cp:revision>142</cp:revision>
  <cp:lastPrinted>2024-09-13T07:39:52Z</cp:lastPrinted>
  <dcterms:created xsi:type="dcterms:W3CDTF">2019-10-15T07:31:09Z</dcterms:created>
  <dcterms:modified xsi:type="dcterms:W3CDTF">2024-09-13T10:22:44Z</dcterms:modified>
</cp:coreProperties>
</file>